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70" r:id="rId2"/>
    <p:sldId id="257" r:id="rId3"/>
    <p:sldId id="258" r:id="rId4"/>
    <p:sldId id="259" r:id="rId5"/>
    <p:sldId id="267" r:id="rId6"/>
    <p:sldId id="269" r:id="rId7"/>
    <p:sldId id="260" r:id="rId8"/>
    <p:sldId id="268" r:id="rId9"/>
    <p:sldId id="261" r:id="rId10"/>
    <p:sldId id="262" r:id="rId11"/>
    <p:sldId id="263" r:id="rId12"/>
    <p:sldId id="265" r:id="rId13"/>
    <p:sldId id="266" r:id="rId14"/>
    <p:sldId id="590" r:id="rId15"/>
    <p:sldId id="591" r:id="rId16"/>
    <p:sldId id="310" r:id="rId17"/>
    <p:sldId id="599" r:id="rId18"/>
    <p:sldId id="311" r:id="rId19"/>
    <p:sldId id="312" r:id="rId20"/>
    <p:sldId id="313" r:id="rId21"/>
    <p:sldId id="376" r:id="rId22"/>
    <p:sldId id="378" r:id="rId23"/>
    <p:sldId id="380" r:id="rId24"/>
    <p:sldId id="594" r:id="rId25"/>
    <p:sldId id="392" r:id="rId26"/>
    <p:sldId id="393" r:id="rId27"/>
    <p:sldId id="415" r:id="rId28"/>
    <p:sldId id="429" r:id="rId29"/>
    <p:sldId id="373" r:id="rId30"/>
    <p:sldId id="279" r:id="rId31"/>
    <p:sldId id="381" r:id="rId32"/>
    <p:sldId id="280" r:id="rId33"/>
    <p:sldId id="383" r:id="rId34"/>
    <p:sldId id="389" r:id="rId35"/>
    <p:sldId id="390" r:id="rId36"/>
    <p:sldId id="391" r:id="rId37"/>
    <p:sldId id="319" r:id="rId38"/>
    <p:sldId id="593" r:id="rId39"/>
    <p:sldId id="598" r:id="rId40"/>
    <p:sldId id="322" r:id="rId41"/>
    <p:sldId id="595" r:id="rId42"/>
    <p:sldId id="397" r:id="rId43"/>
    <p:sldId id="596" r:id="rId44"/>
    <p:sldId id="398" r:id="rId45"/>
    <p:sldId id="399" r:id="rId46"/>
    <p:sldId id="597" r:id="rId47"/>
    <p:sldId id="328" r:id="rId48"/>
    <p:sldId id="271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3" autoAdjust="0"/>
    <p:restoredTop sz="94660"/>
  </p:normalViewPr>
  <p:slideViewPr>
    <p:cSldViewPr snapToGrid="0">
      <p:cViewPr varScale="1">
        <p:scale>
          <a:sx n="55" d="100"/>
          <a:sy n="55" d="100"/>
        </p:scale>
        <p:origin x="18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1A4FA2-BE4D-4F9B-8CF3-47B72A3E8410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7B7C6DB2-2124-457B-B702-40AEC7D04C1F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3200" dirty="0"/>
            <a:t>Bio Indicator</a:t>
          </a:r>
          <a:endParaRPr lang="en-IN" sz="3200" dirty="0"/>
        </a:p>
      </dgm:t>
    </dgm:pt>
    <dgm:pt modelId="{F769BD2F-9A0D-46F1-BA1B-CA32FA8E66A1}" type="parTrans" cxnId="{A89E595E-537C-48E2-AD9D-581B9642AC48}">
      <dgm:prSet/>
      <dgm:spPr/>
      <dgm:t>
        <a:bodyPr/>
        <a:lstStyle/>
        <a:p>
          <a:endParaRPr lang="en-IN"/>
        </a:p>
      </dgm:t>
    </dgm:pt>
    <dgm:pt modelId="{ECB5D43B-25DA-4B06-AFB3-A7ECD44FCB54}" type="sibTrans" cxnId="{A89E595E-537C-48E2-AD9D-581B9642AC48}">
      <dgm:prSet/>
      <dgm:spPr/>
      <dgm:t>
        <a:bodyPr/>
        <a:lstStyle/>
        <a:p>
          <a:endParaRPr lang="en-IN"/>
        </a:p>
      </dgm:t>
    </dgm:pt>
    <dgm:pt modelId="{DD33BDD7-76A9-4B42-A14D-161D10D4F319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3200" dirty="0"/>
            <a:t>Non-bio Indicator</a:t>
          </a:r>
          <a:endParaRPr lang="en-IN" sz="3200" dirty="0"/>
        </a:p>
      </dgm:t>
    </dgm:pt>
    <dgm:pt modelId="{9275DB8B-92B7-4985-A432-2878EFD7DB6E}" type="parTrans" cxnId="{97B841FB-6689-457C-A8E7-019A0F58AC90}">
      <dgm:prSet/>
      <dgm:spPr/>
      <dgm:t>
        <a:bodyPr/>
        <a:lstStyle/>
        <a:p>
          <a:endParaRPr lang="en-IN"/>
        </a:p>
      </dgm:t>
    </dgm:pt>
    <dgm:pt modelId="{999CB1FC-144F-465F-BC8F-896B9F20AAB0}" type="sibTrans" cxnId="{97B841FB-6689-457C-A8E7-019A0F58AC90}">
      <dgm:prSet/>
      <dgm:spPr/>
      <dgm:t>
        <a:bodyPr/>
        <a:lstStyle/>
        <a:p>
          <a:endParaRPr lang="en-IN"/>
        </a:p>
      </dgm:t>
    </dgm:pt>
    <dgm:pt modelId="{7921FBEF-F4F9-45C3-BCDC-9D050A4AD9DE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3200" dirty="0"/>
            <a:t>Meteorological Indicator</a:t>
          </a:r>
          <a:endParaRPr lang="en-IN" sz="3200" dirty="0"/>
        </a:p>
      </dgm:t>
    </dgm:pt>
    <dgm:pt modelId="{B0A2D26C-831B-4A07-B865-CAB70F41B011}" type="parTrans" cxnId="{F41914B7-3D63-456B-A2FB-74E66A5D8BEB}">
      <dgm:prSet/>
      <dgm:spPr/>
      <dgm:t>
        <a:bodyPr/>
        <a:lstStyle/>
        <a:p>
          <a:endParaRPr lang="en-IN"/>
        </a:p>
      </dgm:t>
    </dgm:pt>
    <dgm:pt modelId="{17C6B7C9-E59B-497B-842E-AA58FB7FBD16}" type="sibTrans" cxnId="{F41914B7-3D63-456B-A2FB-74E66A5D8BEB}">
      <dgm:prSet/>
      <dgm:spPr/>
      <dgm:t>
        <a:bodyPr/>
        <a:lstStyle/>
        <a:p>
          <a:endParaRPr lang="en-IN"/>
        </a:p>
      </dgm:t>
    </dgm:pt>
    <dgm:pt modelId="{8D8870A3-ADA8-4007-87E4-E46DC34C83FE}" type="pres">
      <dgm:prSet presAssocID="{301A4FA2-BE4D-4F9B-8CF3-47B72A3E8410}" presName="Name0" presStyleCnt="0">
        <dgm:presLayoutVars>
          <dgm:dir/>
          <dgm:resizeHandles val="exact"/>
        </dgm:presLayoutVars>
      </dgm:prSet>
      <dgm:spPr/>
    </dgm:pt>
    <dgm:pt modelId="{ABF9F4D6-EB26-4747-9B39-823DE1519A98}" type="pres">
      <dgm:prSet presAssocID="{301A4FA2-BE4D-4F9B-8CF3-47B72A3E8410}" presName="bkgdShp" presStyleLbl="alignAccFollowNode1" presStyleIdx="0" presStyleCnt="1"/>
      <dgm:spPr/>
    </dgm:pt>
    <dgm:pt modelId="{FE4880B6-63EC-415D-BF3D-AA6F12EDFE7B}" type="pres">
      <dgm:prSet presAssocID="{301A4FA2-BE4D-4F9B-8CF3-47B72A3E8410}" presName="linComp" presStyleCnt="0"/>
      <dgm:spPr/>
    </dgm:pt>
    <dgm:pt modelId="{C9B55347-CCDF-489F-BC7B-661A433EF4FD}" type="pres">
      <dgm:prSet presAssocID="{7B7C6DB2-2124-457B-B702-40AEC7D04C1F}" presName="compNode" presStyleCnt="0"/>
      <dgm:spPr/>
    </dgm:pt>
    <dgm:pt modelId="{CC1F8696-5536-48A8-83A7-5E1417F9A0F4}" type="pres">
      <dgm:prSet presAssocID="{7B7C6DB2-2124-457B-B702-40AEC7D04C1F}" presName="node" presStyleLbl="node1" presStyleIdx="0" presStyleCnt="3" custScaleY="66828" custLinFactNeighborX="-2224" custLinFactNeighborY="-25743">
        <dgm:presLayoutVars>
          <dgm:bulletEnabled val="1"/>
        </dgm:presLayoutVars>
      </dgm:prSet>
      <dgm:spPr/>
    </dgm:pt>
    <dgm:pt modelId="{02FB58B5-78D6-4213-8192-E30C78E1B6F8}" type="pres">
      <dgm:prSet presAssocID="{7B7C6DB2-2124-457B-B702-40AEC7D04C1F}" presName="invisiNode" presStyleLbl="node1" presStyleIdx="0" presStyleCnt="3"/>
      <dgm:spPr/>
    </dgm:pt>
    <dgm:pt modelId="{C8D7705E-B615-4AFB-93D3-9389CD1AD836}" type="pres">
      <dgm:prSet presAssocID="{7B7C6DB2-2124-457B-B702-40AEC7D04C1F}" presName="imagNode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17000" b="-17000"/>
          </a:stretch>
        </a:blipFill>
      </dgm:spPr>
    </dgm:pt>
    <dgm:pt modelId="{E1346A0D-EEAE-4FCE-8DF8-474BC5ED99EA}" type="pres">
      <dgm:prSet presAssocID="{ECB5D43B-25DA-4B06-AFB3-A7ECD44FCB54}" presName="sibTrans" presStyleLbl="sibTrans2D1" presStyleIdx="0" presStyleCnt="0"/>
      <dgm:spPr/>
    </dgm:pt>
    <dgm:pt modelId="{73E0C567-37E1-4731-A534-A531FECF2A9E}" type="pres">
      <dgm:prSet presAssocID="{DD33BDD7-76A9-4B42-A14D-161D10D4F319}" presName="compNode" presStyleCnt="0"/>
      <dgm:spPr/>
    </dgm:pt>
    <dgm:pt modelId="{2BEC8458-585F-4174-AC1B-AA31DCA0FBC0}" type="pres">
      <dgm:prSet presAssocID="{DD33BDD7-76A9-4B42-A14D-161D10D4F319}" presName="node" presStyleLbl="node1" presStyleIdx="1" presStyleCnt="3" custScaleY="66442" custLinFactNeighborX="-1334" custLinFactNeighborY="-24652">
        <dgm:presLayoutVars>
          <dgm:bulletEnabled val="1"/>
        </dgm:presLayoutVars>
      </dgm:prSet>
      <dgm:spPr/>
    </dgm:pt>
    <dgm:pt modelId="{5938B0EC-3E23-4C62-A25B-04737836F2F5}" type="pres">
      <dgm:prSet presAssocID="{DD33BDD7-76A9-4B42-A14D-161D10D4F319}" presName="invisiNode" presStyleLbl="node1" presStyleIdx="1" presStyleCnt="3"/>
      <dgm:spPr/>
    </dgm:pt>
    <dgm:pt modelId="{510AE451-798E-4A07-9658-62303A51C444}" type="pres">
      <dgm:prSet presAssocID="{DD33BDD7-76A9-4B42-A14D-161D10D4F319}" presName="imagNod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21000" b="-21000"/>
          </a:stretch>
        </a:blipFill>
      </dgm:spPr>
    </dgm:pt>
    <dgm:pt modelId="{EB59D1E7-C6DF-453E-9BCE-9AA1FB08D422}" type="pres">
      <dgm:prSet presAssocID="{999CB1FC-144F-465F-BC8F-896B9F20AAB0}" presName="sibTrans" presStyleLbl="sibTrans2D1" presStyleIdx="0" presStyleCnt="0"/>
      <dgm:spPr/>
    </dgm:pt>
    <dgm:pt modelId="{EE9DD841-E8BB-440E-A3A5-C20442C9C231}" type="pres">
      <dgm:prSet presAssocID="{7921FBEF-F4F9-45C3-BCDC-9D050A4AD9DE}" presName="compNode" presStyleCnt="0"/>
      <dgm:spPr/>
    </dgm:pt>
    <dgm:pt modelId="{4C9AAD60-ACCF-4BD9-ACD6-C52B83D21BEA}" type="pres">
      <dgm:prSet presAssocID="{7921FBEF-F4F9-45C3-BCDC-9D050A4AD9DE}" presName="node" presStyleLbl="node1" presStyleIdx="2" presStyleCnt="3" custScaleX="124414" custScaleY="66747" custLinFactNeighborX="-445" custLinFactNeighborY="-24028">
        <dgm:presLayoutVars>
          <dgm:bulletEnabled val="1"/>
        </dgm:presLayoutVars>
      </dgm:prSet>
      <dgm:spPr/>
    </dgm:pt>
    <dgm:pt modelId="{0B78CE00-BFEE-4EF1-9A3C-CC35E891EA90}" type="pres">
      <dgm:prSet presAssocID="{7921FBEF-F4F9-45C3-BCDC-9D050A4AD9DE}" presName="invisiNode" presStyleLbl="node1" presStyleIdx="2" presStyleCnt="3"/>
      <dgm:spPr/>
    </dgm:pt>
    <dgm:pt modelId="{1B26D0CA-700B-4FF6-93C4-59B3AF14779A}" type="pres">
      <dgm:prSet presAssocID="{7921FBEF-F4F9-45C3-BCDC-9D050A4AD9DE}" presName="imagNode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6000" r="-6000"/>
          </a:stretch>
        </a:blipFill>
      </dgm:spPr>
    </dgm:pt>
  </dgm:ptLst>
  <dgm:cxnLst>
    <dgm:cxn modelId="{E7CB561E-4A72-48BA-9B15-7EB576926D8F}" type="presOf" srcId="{999CB1FC-144F-465F-BC8F-896B9F20AAB0}" destId="{EB59D1E7-C6DF-453E-9BCE-9AA1FB08D422}" srcOrd="0" destOrd="0" presId="urn:microsoft.com/office/officeart/2005/8/layout/pList2"/>
    <dgm:cxn modelId="{875B695B-0CB3-4A4F-8033-3DB9993A4450}" type="presOf" srcId="{ECB5D43B-25DA-4B06-AFB3-A7ECD44FCB54}" destId="{E1346A0D-EEAE-4FCE-8DF8-474BC5ED99EA}" srcOrd="0" destOrd="0" presId="urn:microsoft.com/office/officeart/2005/8/layout/pList2"/>
    <dgm:cxn modelId="{A89E595E-537C-48E2-AD9D-581B9642AC48}" srcId="{301A4FA2-BE4D-4F9B-8CF3-47B72A3E8410}" destId="{7B7C6DB2-2124-457B-B702-40AEC7D04C1F}" srcOrd="0" destOrd="0" parTransId="{F769BD2F-9A0D-46F1-BA1B-CA32FA8E66A1}" sibTransId="{ECB5D43B-25DA-4B06-AFB3-A7ECD44FCB54}"/>
    <dgm:cxn modelId="{826FC44F-DC86-4420-8964-60F19C14DF11}" type="presOf" srcId="{7921FBEF-F4F9-45C3-BCDC-9D050A4AD9DE}" destId="{4C9AAD60-ACCF-4BD9-ACD6-C52B83D21BEA}" srcOrd="0" destOrd="0" presId="urn:microsoft.com/office/officeart/2005/8/layout/pList2"/>
    <dgm:cxn modelId="{B8D90852-D763-4664-946E-C3B2B7B453DF}" type="presOf" srcId="{7B7C6DB2-2124-457B-B702-40AEC7D04C1F}" destId="{CC1F8696-5536-48A8-83A7-5E1417F9A0F4}" srcOrd="0" destOrd="0" presId="urn:microsoft.com/office/officeart/2005/8/layout/pList2"/>
    <dgm:cxn modelId="{A6F63786-C597-498E-B5C2-0B97AB6D6D2B}" type="presOf" srcId="{DD33BDD7-76A9-4B42-A14D-161D10D4F319}" destId="{2BEC8458-585F-4174-AC1B-AA31DCA0FBC0}" srcOrd="0" destOrd="0" presId="urn:microsoft.com/office/officeart/2005/8/layout/pList2"/>
    <dgm:cxn modelId="{F41914B7-3D63-456B-A2FB-74E66A5D8BEB}" srcId="{301A4FA2-BE4D-4F9B-8CF3-47B72A3E8410}" destId="{7921FBEF-F4F9-45C3-BCDC-9D050A4AD9DE}" srcOrd="2" destOrd="0" parTransId="{B0A2D26C-831B-4A07-B865-CAB70F41B011}" sibTransId="{17C6B7C9-E59B-497B-842E-AA58FB7FBD16}"/>
    <dgm:cxn modelId="{777D56D4-5D78-41D6-B6DA-AB53ABA3315E}" type="presOf" srcId="{301A4FA2-BE4D-4F9B-8CF3-47B72A3E8410}" destId="{8D8870A3-ADA8-4007-87E4-E46DC34C83FE}" srcOrd="0" destOrd="0" presId="urn:microsoft.com/office/officeart/2005/8/layout/pList2"/>
    <dgm:cxn modelId="{97B841FB-6689-457C-A8E7-019A0F58AC90}" srcId="{301A4FA2-BE4D-4F9B-8CF3-47B72A3E8410}" destId="{DD33BDD7-76A9-4B42-A14D-161D10D4F319}" srcOrd="1" destOrd="0" parTransId="{9275DB8B-92B7-4985-A432-2878EFD7DB6E}" sibTransId="{999CB1FC-144F-465F-BC8F-896B9F20AAB0}"/>
    <dgm:cxn modelId="{64F8E54F-C487-4FB8-99F3-D357568F9188}" type="presParOf" srcId="{8D8870A3-ADA8-4007-87E4-E46DC34C83FE}" destId="{ABF9F4D6-EB26-4747-9B39-823DE1519A98}" srcOrd="0" destOrd="0" presId="urn:microsoft.com/office/officeart/2005/8/layout/pList2"/>
    <dgm:cxn modelId="{93090881-02D1-4365-83D2-6BEFE96939AC}" type="presParOf" srcId="{8D8870A3-ADA8-4007-87E4-E46DC34C83FE}" destId="{FE4880B6-63EC-415D-BF3D-AA6F12EDFE7B}" srcOrd="1" destOrd="0" presId="urn:microsoft.com/office/officeart/2005/8/layout/pList2"/>
    <dgm:cxn modelId="{A27B246F-323C-403A-AF70-C932299CB9E2}" type="presParOf" srcId="{FE4880B6-63EC-415D-BF3D-AA6F12EDFE7B}" destId="{C9B55347-CCDF-489F-BC7B-661A433EF4FD}" srcOrd="0" destOrd="0" presId="urn:microsoft.com/office/officeart/2005/8/layout/pList2"/>
    <dgm:cxn modelId="{803164CE-3538-4310-8844-B069A1FD23B2}" type="presParOf" srcId="{C9B55347-CCDF-489F-BC7B-661A433EF4FD}" destId="{CC1F8696-5536-48A8-83A7-5E1417F9A0F4}" srcOrd="0" destOrd="0" presId="urn:microsoft.com/office/officeart/2005/8/layout/pList2"/>
    <dgm:cxn modelId="{C8FAE6EF-D439-4A4A-9A65-520658242F7F}" type="presParOf" srcId="{C9B55347-CCDF-489F-BC7B-661A433EF4FD}" destId="{02FB58B5-78D6-4213-8192-E30C78E1B6F8}" srcOrd="1" destOrd="0" presId="urn:microsoft.com/office/officeart/2005/8/layout/pList2"/>
    <dgm:cxn modelId="{CC34A91E-DE01-4CEA-9818-F31C6E210A72}" type="presParOf" srcId="{C9B55347-CCDF-489F-BC7B-661A433EF4FD}" destId="{C8D7705E-B615-4AFB-93D3-9389CD1AD836}" srcOrd="2" destOrd="0" presId="urn:microsoft.com/office/officeart/2005/8/layout/pList2"/>
    <dgm:cxn modelId="{1B6F8FCA-A247-4F7E-89A6-74508A7283E8}" type="presParOf" srcId="{FE4880B6-63EC-415D-BF3D-AA6F12EDFE7B}" destId="{E1346A0D-EEAE-4FCE-8DF8-474BC5ED99EA}" srcOrd="1" destOrd="0" presId="urn:microsoft.com/office/officeart/2005/8/layout/pList2"/>
    <dgm:cxn modelId="{6451B7AD-DD82-4EAA-A2EA-5D37572D2632}" type="presParOf" srcId="{FE4880B6-63EC-415D-BF3D-AA6F12EDFE7B}" destId="{73E0C567-37E1-4731-A534-A531FECF2A9E}" srcOrd="2" destOrd="0" presId="urn:microsoft.com/office/officeart/2005/8/layout/pList2"/>
    <dgm:cxn modelId="{02A7EE2E-584D-42BC-BB41-2D8AF76CC0DD}" type="presParOf" srcId="{73E0C567-37E1-4731-A534-A531FECF2A9E}" destId="{2BEC8458-585F-4174-AC1B-AA31DCA0FBC0}" srcOrd="0" destOrd="0" presId="urn:microsoft.com/office/officeart/2005/8/layout/pList2"/>
    <dgm:cxn modelId="{1C4FD86C-CC85-436B-B41B-AF6108F564CC}" type="presParOf" srcId="{73E0C567-37E1-4731-A534-A531FECF2A9E}" destId="{5938B0EC-3E23-4C62-A25B-04737836F2F5}" srcOrd="1" destOrd="0" presId="urn:microsoft.com/office/officeart/2005/8/layout/pList2"/>
    <dgm:cxn modelId="{74114616-29DE-4C6E-BF4C-FD03FB2BACE6}" type="presParOf" srcId="{73E0C567-37E1-4731-A534-A531FECF2A9E}" destId="{510AE451-798E-4A07-9658-62303A51C444}" srcOrd="2" destOrd="0" presId="urn:microsoft.com/office/officeart/2005/8/layout/pList2"/>
    <dgm:cxn modelId="{FF5F730F-DE1C-4089-A808-E62DFCE0DA4F}" type="presParOf" srcId="{FE4880B6-63EC-415D-BF3D-AA6F12EDFE7B}" destId="{EB59D1E7-C6DF-453E-9BCE-9AA1FB08D422}" srcOrd="3" destOrd="0" presId="urn:microsoft.com/office/officeart/2005/8/layout/pList2"/>
    <dgm:cxn modelId="{C48F213F-4AD4-4C3A-9A5B-1639D6760564}" type="presParOf" srcId="{FE4880B6-63EC-415D-BF3D-AA6F12EDFE7B}" destId="{EE9DD841-E8BB-440E-A3A5-C20442C9C231}" srcOrd="4" destOrd="0" presId="urn:microsoft.com/office/officeart/2005/8/layout/pList2"/>
    <dgm:cxn modelId="{AC2CBBBC-97DE-4700-A5B5-2DC63944084F}" type="presParOf" srcId="{EE9DD841-E8BB-440E-A3A5-C20442C9C231}" destId="{4C9AAD60-ACCF-4BD9-ACD6-C52B83D21BEA}" srcOrd="0" destOrd="0" presId="urn:microsoft.com/office/officeart/2005/8/layout/pList2"/>
    <dgm:cxn modelId="{530CCA0A-BF66-40C7-8995-F1A514F1421B}" type="presParOf" srcId="{EE9DD841-E8BB-440E-A3A5-C20442C9C231}" destId="{0B78CE00-BFEE-4EF1-9A3C-CC35E891EA90}" srcOrd="1" destOrd="0" presId="urn:microsoft.com/office/officeart/2005/8/layout/pList2"/>
    <dgm:cxn modelId="{0FE8B4C3-0E53-4898-A9C0-18A1292397F6}" type="presParOf" srcId="{EE9DD841-E8BB-440E-A3A5-C20442C9C231}" destId="{1B26D0CA-700B-4FF6-93C4-59B3AF14779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9F4D6-EB26-4747-9B39-823DE1519A98}">
      <dsp:nvSpPr>
        <dsp:cNvPr id="0" name=""/>
        <dsp:cNvSpPr/>
      </dsp:nvSpPr>
      <dsp:spPr>
        <a:xfrm>
          <a:off x="0" y="94684"/>
          <a:ext cx="10771313" cy="186831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7705E-B615-4AFB-93D3-9389CD1AD836}">
      <dsp:nvSpPr>
        <dsp:cNvPr id="0" name=""/>
        <dsp:cNvSpPr/>
      </dsp:nvSpPr>
      <dsp:spPr>
        <a:xfrm>
          <a:off x="328530" y="533162"/>
          <a:ext cx="2936655" cy="137009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17000" b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1F8696-5536-48A8-83A7-5E1417F9A0F4}">
      <dsp:nvSpPr>
        <dsp:cNvPr id="0" name=""/>
        <dsp:cNvSpPr/>
      </dsp:nvSpPr>
      <dsp:spPr>
        <a:xfrm rot="10800000">
          <a:off x="263219" y="1943265"/>
          <a:ext cx="2936655" cy="1526010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Bio Indicator</a:t>
          </a:r>
          <a:endParaRPr lang="en-IN" sz="3200" kern="1200" dirty="0"/>
        </a:p>
      </dsp:txBody>
      <dsp:txXfrm rot="10800000">
        <a:off x="310149" y="1943265"/>
        <a:ext cx="2842795" cy="1479080"/>
      </dsp:txXfrm>
    </dsp:sp>
    <dsp:sp modelId="{510AE451-798E-4A07-9658-62303A51C444}">
      <dsp:nvSpPr>
        <dsp:cNvPr id="0" name=""/>
        <dsp:cNvSpPr/>
      </dsp:nvSpPr>
      <dsp:spPr>
        <a:xfrm>
          <a:off x="3558851" y="535366"/>
          <a:ext cx="2936655" cy="137009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21000" b="-2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EC8458-585F-4174-AC1B-AA31DCA0FBC0}">
      <dsp:nvSpPr>
        <dsp:cNvPr id="0" name=""/>
        <dsp:cNvSpPr/>
      </dsp:nvSpPr>
      <dsp:spPr>
        <a:xfrm rot="10800000">
          <a:off x="3519676" y="1974789"/>
          <a:ext cx="2936655" cy="151719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Non-bio Indicator</a:t>
          </a:r>
          <a:endParaRPr lang="en-IN" sz="3200" kern="1200" dirty="0"/>
        </a:p>
      </dsp:txBody>
      <dsp:txXfrm rot="10800000">
        <a:off x="3566335" y="1974789"/>
        <a:ext cx="2843337" cy="1470537"/>
      </dsp:txXfrm>
    </dsp:sp>
    <dsp:sp modelId="{1B26D0CA-700B-4FF6-93C4-59B3AF14779A}">
      <dsp:nvSpPr>
        <dsp:cNvPr id="0" name=""/>
        <dsp:cNvSpPr/>
      </dsp:nvSpPr>
      <dsp:spPr>
        <a:xfrm>
          <a:off x="7147649" y="533625"/>
          <a:ext cx="2936655" cy="137009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6000" r="-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9AAD60-ACCF-4BD9-ACD6-C52B83D21BEA}">
      <dsp:nvSpPr>
        <dsp:cNvPr id="0" name=""/>
        <dsp:cNvSpPr/>
      </dsp:nvSpPr>
      <dsp:spPr>
        <a:xfrm rot="10800000">
          <a:off x="6776104" y="1983814"/>
          <a:ext cx="3653610" cy="152416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Meteorological Indicator</a:t>
          </a:r>
          <a:endParaRPr lang="en-IN" sz="3200" kern="1200" dirty="0"/>
        </a:p>
      </dsp:txBody>
      <dsp:txXfrm rot="10800000">
        <a:off x="6822977" y="1983814"/>
        <a:ext cx="3559864" cy="14772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48BCE-1271-4C2B-A64A-389206AD3132}" type="datetimeFigureOut">
              <a:rPr lang="en-IN" smtClean="0"/>
              <a:t>25-07-2024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F0878-F6E2-4397-8485-DC6B6C36F25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67888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95325"/>
            <a:ext cx="6080125" cy="3421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62500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CE76-FE3B-8930-D00E-AEB213033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9D249-0FB8-4677-A422-DE76AFE41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FFEBB-1D37-5627-A82A-366FD2FC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DA5C8-E976-448B-8055-60787EABC7CA}" type="datetimeFigureOut">
              <a:rPr lang="en-IN" smtClean="0"/>
              <a:t>25-07-2024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B9262-6853-E47A-3627-B42CBBF91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3A2C1-EECE-076F-C42D-B7630FB16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2B1AF-4D82-4B23-8D75-AFCCF371A1B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0437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8EF42-C7AD-5B1C-69A4-B1A1D0D45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59721A-7CC5-AA27-EFD2-237A6371F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7DAF1-3CD3-E655-6EDE-C15260845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DA5C8-E976-448B-8055-60787EABC7CA}" type="datetimeFigureOut">
              <a:rPr lang="en-IN" smtClean="0"/>
              <a:t>25-07-2024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B673D-0E41-1C48-FD8E-DAF0535E5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46448-5967-608C-1F8A-59F69DA98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2B1AF-4D82-4B23-8D75-AFCCF371A1B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4986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3D3385-8A58-FC7C-65D9-F6489940A8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EB3B30-8374-1393-DDB6-A39DF9AE0A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83C22-873A-5453-54B0-18C1F4C6B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DA5C8-E976-448B-8055-60787EABC7CA}" type="datetimeFigureOut">
              <a:rPr lang="en-IN" smtClean="0"/>
              <a:t>25-07-2024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9DDD9-D182-04AA-07AB-24C89353D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4EB2E-239A-C203-F9EE-5A201118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2B1AF-4D82-4B23-8D75-AFCCF371A1B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7227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03E1C-6082-C634-90C7-FB8F6AE3B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E38EC-55FD-AEE2-A2D2-D77229AB8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5A9BC-CFDA-BFD8-5039-76CF72D3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DA5C8-E976-448B-8055-60787EABC7CA}" type="datetimeFigureOut">
              <a:rPr lang="en-IN" smtClean="0"/>
              <a:t>25-07-2024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1CD8D-2B6F-5D42-F26D-B6ADA9702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81DB3-8A65-043B-70B5-AC0D17F6E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2B1AF-4D82-4B23-8D75-AFCCF371A1B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5161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DF8FC-EF7D-1E63-1D53-ADD5A9AF6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8B3CC-321C-4B2F-B030-709A36C06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7FA9D-A8A5-7EE4-7E88-7093F0FE1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DA5C8-E976-448B-8055-60787EABC7CA}" type="datetimeFigureOut">
              <a:rPr lang="en-IN" smtClean="0"/>
              <a:t>25-07-2024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F4499-13D4-D0FF-9775-77CF6F94E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3D6F9-5437-ED5F-FD4B-03F7824BA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2B1AF-4D82-4B23-8D75-AFCCF371A1B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21640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A0695-8F4D-DBC2-FAED-1D0D75636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E1C8E-5CE9-A375-378F-ACEE76A0E3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0A676-026C-B65F-CDE1-C50C79881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8E7459-49D1-DEC3-2EEF-720E317B4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DA5C8-E976-448B-8055-60787EABC7CA}" type="datetimeFigureOut">
              <a:rPr lang="en-IN" smtClean="0"/>
              <a:t>25-07-2024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EE117-FA9C-C30E-F8F6-BA9C5800D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A61AB-93E1-71D5-EF1B-ED61AEDB7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2B1AF-4D82-4B23-8D75-AFCCF371A1B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4865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B61CE-8ADF-3C60-3D30-28080E29D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EF36A-A785-4A66-E1A9-E3EE9ADE3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011E0C-E4FF-DF06-7226-8C1073561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0EE939-E79A-8E4C-FC0B-C2240A1136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B4A67B-F9EC-DABC-3AFD-EB424CBDEB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C4156E-0452-2A08-4739-983B78B07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DA5C8-E976-448B-8055-60787EABC7CA}" type="datetimeFigureOut">
              <a:rPr lang="en-IN" smtClean="0"/>
              <a:t>25-07-2024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FCDDE1-1942-5E24-88FB-6D45BBC34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E5271D-C537-C291-69F7-CDB96F84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2B1AF-4D82-4B23-8D75-AFCCF371A1B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47289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101D5-6FA0-D980-DBDA-93FFC4E28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858DC-7CDC-3BEB-BC77-AE7CAAEA9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DA5C8-E976-448B-8055-60787EABC7CA}" type="datetimeFigureOut">
              <a:rPr lang="en-IN" smtClean="0"/>
              <a:t>25-07-2024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02C876-8611-48D9-8DC3-AD7B1942D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FBC66-4036-3B8C-4B28-4B61215DE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2B1AF-4D82-4B23-8D75-AFCCF371A1B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9224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11D02F-6C9F-F2D6-4539-7A8C903FF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DA5C8-E976-448B-8055-60787EABC7CA}" type="datetimeFigureOut">
              <a:rPr lang="en-IN" smtClean="0"/>
              <a:t>25-07-2024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D6C6D-927E-E759-0504-A792F6756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E857BD-0495-3300-6888-8D6719DB6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2B1AF-4D82-4B23-8D75-AFCCF371A1B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8177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1F4F2-B7C2-C4EC-1732-F8131443F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A2BC9-E08A-6CDF-07F8-82F7933B4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35E00C-2807-E38B-E2D7-48C0590E6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76F5F-9396-614D-369B-DA644F02D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DA5C8-E976-448B-8055-60787EABC7CA}" type="datetimeFigureOut">
              <a:rPr lang="en-IN" smtClean="0"/>
              <a:t>25-07-2024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BE6277-00BA-CE4E-408D-D6295BD6A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0754E1-15EE-E704-7B1B-3988E413F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2B1AF-4D82-4B23-8D75-AFCCF371A1B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05152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DEC4D-ECA6-F66A-7046-29363E359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9A6700-C629-9C25-3543-00D936C0C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80B943-1E43-3508-83AD-5E5006E51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E59ACC-CF87-567E-3B44-8C5C5EE45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DA5C8-E976-448B-8055-60787EABC7CA}" type="datetimeFigureOut">
              <a:rPr lang="en-IN" smtClean="0"/>
              <a:t>25-07-2024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ED338-FF78-41DA-0E04-AC7A01C82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D0F0B-5366-5EA8-4701-67FDCAD02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2B1AF-4D82-4B23-8D75-AFCCF371A1B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32989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DACF4B-2245-41FC-A808-C105E8415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4C0C04-BF07-0C83-B865-753D73C4B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0B856-7F59-79FB-FD2D-EA3BDFCE72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6DA5C8-E976-448B-8055-60787EABC7CA}" type="datetimeFigureOut">
              <a:rPr lang="en-IN" smtClean="0"/>
              <a:t>25-07-2024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7CC69-B5C5-623D-7219-E80AFAC44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BE7F2-5181-F7ED-3CE8-BC41009EF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82B1AF-4D82-4B23-8D75-AFCCF371A1B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356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hyperlink" Target="mailto:gadheebakaran@tnau.ac.in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C1ED5C-6135-49A9-85F2-14BAF4E3E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128D83-D24B-4776-8317-0EDCA0212517}"/>
              </a:ext>
            </a:extLst>
          </p:cNvPr>
          <p:cNvSpPr txBox="1"/>
          <p:nvPr/>
        </p:nvSpPr>
        <p:spPr>
          <a:xfrm>
            <a:off x="96982" y="2462812"/>
            <a:ext cx="11978904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Indigenous Technical (Traditional) Knowledge (ITK) in weather forecasting</a:t>
            </a:r>
            <a:endParaRPr lang="en-IN" sz="5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128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598C10-C4F3-40DF-A2E1-F0C0A04182C4}"/>
              </a:ext>
            </a:extLst>
          </p:cNvPr>
          <p:cNvSpPr txBox="1"/>
          <p:nvPr/>
        </p:nvSpPr>
        <p:spPr>
          <a:xfrm>
            <a:off x="190003" y="1025236"/>
            <a:ext cx="11856854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a-IN" sz="2800" dirty="0"/>
              <a:t>F</a:t>
            </a:r>
            <a:r>
              <a:rPr lang="en-US" sz="2800" dirty="0"/>
              <a:t>lowering of mango tree </a:t>
            </a:r>
            <a:r>
              <a:rPr lang="pa-IN" sz="2800" dirty="0"/>
              <a:t>and </a:t>
            </a:r>
            <a:r>
              <a:rPr lang="en-US" sz="2800" dirty="0"/>
              <a:t>sprout</a:t>
            </a:r>
            <a:r>
              <a:rPr lang="pa-IN" sz="2800" dirty="0"/>
              <a:t>ing of their leaves </a:t>
            </a:r>
            <a:endParaRPr lang="en-US" sz="28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Full bloom of neem tree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Blooming of </a:t>
            </a:r>
            <a:r>
              <a:rPr lang="en-US" sz="2800" dirty="0" err="1"/>
              <a:t>Amaltas</a:t>
            </a:r>
            <a:r>
              <a:rPr lang="en-US" sz="2800" dirty="0"/>
              <a:t> (Cassia fistula) the golden shower tree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Number of seeds in the fruit of </a:t>
            </a:r>
            <a:r>
              <a:rPr lang="en-US" sz="2800" dirty="0" err="1"/>
              <a:t>buteamonosperma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7F86D8-1377-4C98-98E1-423A13FCF802}"/>
              </a:ext>
            </a:extLst>
          </p:cNvPr>
          <p:cNvSpPr txBox="1"/>
          <p:nvPr/>
        </p:nvSpPr>
        <p:spPr>
          <a:xfrm>
            <a:off x="190003" y="138541"/>
            <a:ext cx="11856854" cy="76944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Plants</a:t>
            </a:r>
            <a:endParaRPr lang="en-IN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EE4EB-9F92-4E31-AA4C-AA3214150D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03" y="3813233"/>
            <a:ext cx="3891761" cy="2595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B039C1-C3FA-47B5-A1F1-E1CBBF4658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014" y="3815399"/>
            <a:ext cx="3472648" cy="2601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0A64C5-6BDE-4BA1-A7DC-52310B0C2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42" y="3844103"/>
            <a:ext cx="3337576" cy="249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7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76AA24-B860-41FF-957F-0E4D5E48036F}"/>
              </a:ext>
            </a:extLst>
          </p:cNvPr>
          <p:cNvSpPr txBox="1"/>
          <p:nvPr/>
        </p:nvSpPr>
        <p:spPr>
          <a:xfrm>
            <a:off x="130630" y="1620982"/>
            <a:ext cx="7669480" cy="4554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A patient suffering from sciatica is said to be able to fore tell weather phenomena according to their body temperature</a:t>
            </a:r>
          </a:p>
          <a:p>
            <a:pPr algn="just">
              <a:lnSpc>
                <a:spcPct val="150000"/>
              </a:lnSpc>
            </a:pPr>
            <a:endParaRPr lang="en-US" sz="2800" dirty="0"/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More moisture in the “</a:t>
            </a:r>
            <a:r>
              <a:rPr lang="en-US" sz="2800" dirty="0" err="1"/>
              <a:t>Tambaku</a:t>
            </a:r>
            <a:r>
              <a:rPr lang="en-US" sz="2800" dirty="0"/>
              <a:t>” (tobacco) bag of farmers - rainfall within one or two days</a:t>
            </a:r>
            <a:endParaRPr lang="en-IN" sz="2800" dirty="0"/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IN" sz="28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3C53B65-4DA1-4923-B401-2FB500DD5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241" y="779448"/>
            <a:ext cx="3696492" cy="19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79101AB-60ED-4DF2-A610-0263A9A61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241" y="3422375"/>
            <a:ext cx="3986757" cy="265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24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F182B7-13F4-433A-8647-CB518C01B483}"/>
              </a:ext>
            </a:extLst>
          </p:cNvPr>
          <p:cNvSpPr txBox="1"/>
          <p:nvPr/>
        </p:nvSpPr>
        <p:spPr>
          <a:xfrm>
            <a:off x="221675" y="132608"/>
            <a:ext cx="11734801" cy="138499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2800" dirty="0"/>
              <a:t>Wind</a:t>
            </a:r>
          </a:p>
          <a:p>
            <a:r>
              <a:rPr lang="en-US" sz="2800" dirty="0"/>
              <a:t>Strong wind indicates less rainfall in the upcoming season</a:t>
            </a:r>
          </a:p>
          <a:p>
            <a:endParaRPr lang="en-IN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518ABD-DFA0-4B22-8027-F36D9D0E3488}"/>
              </a:ext>
            </a:extLst>
          </p:cNvPr>
          <p:cNvSpPr txBox="1"/>
          <p:nvPr/>
        </p:nvSpPr>
        <p:spPr>
          <a:xfrm>
            <a:off x="235524" y="1548300"/>
            <a:ext cx="11720952" cy="196451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/>
              <a:t>Appearance of stars, The Sun and The Moon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Early emergence of a star </a:t>
            </a:r>
            <a:r>
              <a:rPr lang="ta-IN" sz="2800" dirty="0"/>
              <a:t>appear</a:t>
            </a:r>
            <a:r>
              <a:rPr lang="en-US" sz="2800" dirty="0"/>
              <a:t>in</a:t>
            </a:r>
            <a:r>
              <a:rPr lang="ta-IN" sz="2800" dirty="0"/>
              <a:t>g</a:t>
            </a:r>
            <a:r>
              <a:rPr lang="en-US" sz="2800" dirty="0"/>
              <a:t> mid-November – </a:t>
            </a:r>
            <a:r>
              <a:rPr lang="en-US" sz="2800" dirty="0" err="1"/>
              <a:t>Nangakavuji</a:t>
            </a:r>
            <a:endParaRPr lang="en-US" sz="2800" dirty="0"/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Spectrum around The Sun or The Moon had a greater diameter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CF068C-293A-44F9-9167-7B5F07D26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35" y="4022999"/>
            <a:ext cx="3802239" cy="2600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B390B8-8B18-4918-9E84-3E0A6FEADA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164" y="4004080"/>
            <a:ext cx="3380510" cy="262327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1290949-C9EB-428C-B40C-383CAE447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618" y="4004080"/>
            <a:ext cx="2607696" cy="261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518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18EFA5-2B3B-4E13-B4A7-A5F9FB741C4D}"/>
              </a:ext>
            </a:extLst>
          </p:cNvPr>
          <p:cNvSpPr txBox="1"/>
          <p:nvPr/>
        </p:nvSpPr>
        <p:spPr>
          <a:xfrm>
            <a:off x="130629" y="894599"/>
            <a:ext cx="1150718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Thick and black color clouds arranged perpendicular to the orbit of the sun during the morning hours - Rain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Appearance of reddish colored clouds after a long rainfall – No rainfall in upcoming season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Dew or Mist forms in the morning – no possibility of rain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IN" sz="2800" dirty="0"/>
          </a:p>
          <a:p>
            <a:endParaRPr lang="en-IN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FC4B0-DD17-4BC6-B815-61050A927277}"/>
              </a:ext>
            </a:extLst>
          </p:cNvPr>
          <p:cNvSpPr txBox="1"/>
          <p:nvPr/>
        </p:nvSpPr>
        <p:spPr>
          <a:xfrm>
            <a:off x="130629" y="110834"/>
            <a:ext cx="11507188" cy="76944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Clouds</a:t>
            </a:r>
            <a:endParaRPr lang="en-IN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BB94D4-F830-4FC0-84D7-098AD74EB6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5" y="4143668"/>
            <a:ext cx="3611044" cy="2407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3A86A4-D75E-4706-A6D9-066DC39AA9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79" y="4143668"/>
            <a:ext cx="3645326" cy="2407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98F047-9A32-4E02-83BE-49F78187F0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817" y="4143668"/>
            <a:ext cx="3280061" cy="240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37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2AD1F5-B27A-2041-8315-47482F7B52E1}"/>
              </a:ext>
            </a:extLst>
          </p:cNvPr>
          <p:cNvSpPr/>
          <p:nvPr/>
        </p:nvSpPr>
        <p:spPr>
          <a:xfrm>
            <a:off x="-766" y="347861"/>
            <a:ext cx="12192000" cy="146084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Astrometeorology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An option to improve the accuracy of medium range weather forecast</a:t>
            </a:r>
            <a:endParaRPr lang="en-US" sz="3600" b="1" kern="0" dirty="0">
              <a:solidFill>
                <a:srgbClr val="FFFF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1145B6-AE31-3748-A225-5C38012BB65F}"/>
              </a:ext>
            </a:extLst>
          </p:cNvPr>
          <p:cNvSpPr/>
          <p:nvPr/>
        </p:nvSpPr>
        <p:spPr>
          <a:xfrm>
            <a:off x="3382859" y="4172128"/>
            <a:ext cx="61972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000" b="1" dirty="0">
                <a:solidFill>
                  <a:srgbClr val="942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Ga. Dheebakaran</a:t>
            </a:r>
            <a:endParaRPr lang="en-IN" sz="2000" dirty="0">
              <a:solidFill>
                <a:srgbClr val="942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Associate Professor (Agronomy)</a:t>
            </a:r>
            <a:br>
              <a:rPr lang="en-I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Agro Climate Research Centre</a:t>
            </a:r>
            <a:br>
              <a:rPr lang="en-I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Tamil Nadu Agricultural University</a:t>
            </a:r>
            <a:br>
              <a:rPr lang="en-I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Coimbatore – 641 003, India</a:t>
            </a:r>
            <a:endParaRPr lang="en-IN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en-IN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gadheebakaran@tnau.ac.in</a:t>
            </a:r>
            <a:r>
              <a:rPr lang="en-I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Mobile: 9443935107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Description: Description: C:\Users\Admin\Desktop\Tamil_Nadu_Agricultural_University_Logo.gif">
            <a:extLst>
              <a:ext uri="{FF2B5EF4-FFF2-40B4-BE49-F238E27FC236}">
                <a16:creationId xmlns:a16="http://schemas.microsoft.com/office/drawing/2014/main" id="{E81D57A1-D03D-DA42-BB12-C99E4C474C1A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754" y="6168754"/>
            <a:ext cx="705480" cy="689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escription: Description: C:\Users\Admin\Desktop\Tamil_Nadu_Agricultural_University_Logo.gif">
            <a:extLst>
              <a:ext uri="{FF2B5EF4-FFF2-40B4-BE49-F238E27FC236}">
                <a16:creationId xmlns:a16="http://schemas.microsoft.com/office/drawing/2014/main" id="{88098A87-DCEC-D946-B7C4-E9B76FA6C233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4" y="6138000"/>
            <a:ext cx="705480" cy="689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C90370-0B8B-F241-A7FC-86EBF2111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3220" y="3053976"/>
            <a:ext cx="1905000" cy="3187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BAC80-0D48-A94E-8B2F-071FEB77A7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51" r="67280"/>
          <a:stretch/>
        </p:blipFill>
        <p:spPr>
          <a:xfrm>
            <a:off x="808921" y="3003916"/>
            <a:ext cx="2137940" cy="3237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B6C00C-3060-C142-B559-19B7D2B62F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1163" y="2368916"/>
            <a:ext cx="12065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36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ng range weather forecasts for W Yorks and Yonder using astro meteorology  | Just another WordPress.com site">
            <a:extLst>
              <a:ext uri="{FF2B5EF4-FFF2-40B4-BE49-F238E27FC236}">
                <a16:creationId xmlns:a16="http://schemas.microsoft.com/office/drawing/2014/main" id="{B169C84F-C4B1-744A-9D87-E23AD78CA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201" y="202418"/>
            <a:ext cx="3579795" cy="289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scription: Description: C:\Users\Admin\Desktop\Tamil_Nadu_Agricultural_University_Logo.gif">
            <a:extLst>
              <a:ext uri="{FF2B5EF4-FFF2-40B4-BE49-F238E27FC236}">
                <a16:creationId xmlns:a16="http://schemas.microsoft.com/office/drawing/2014/main" id="{E77283DE-0ECE-1A4F-8F6B-744CF68BEAE8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754" y="6168754"/>
            <a:ext cx="705480" cy="6892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20414A-8FC3-7041-88A8-3432021F56F2}"/>
              </a:ext>
            </a:extLst>
          </p:cNvPr>
          <p:cNvSpPr txBox="1"/>
          <p:nvPr/>
        </p:nvSpPr>
        <p:spPr>
          <a:xfrm>
            <a:off x="0" y="707619"/>
            <a:ext cx="7986795" cy="2387272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pPr marL="421927" indent="-421927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SzPct val="90000"/>
              <a:buFont typeface="Wingdings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 of the </a:t>
            </a:r>
            <a:r>
              <a:rPr lang="en-US" sz="2400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supposed relation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 the celestial bodies and the weather.</a:t>
            </a:r>
          </a:p>
          <a:p>
            <a:pPr marL="421927" indent="-421927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SzPct val="90000"/>
              <a:buFont typeface="Wingdings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 and Etymology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</a:t>
            </a:r>
            <a:r>
              <a:rPr lang="en-US" sz="2400" i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+ meteorology</a:t>
            </a:r>
          </a:p>
          <a:p>
            <a:pPr marL="421927" indent="-421927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SzPct val="90000"/>
              <a:buFont typeface="Wingdings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Gifted science from our ancestors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8EDA70-F19F-2741-902C-6EF621F03C12}"/>
              </a:ext>
            </a:extLst>
          </p:cNvPr>
          <p:cNvSpPr/>
          <p:nvPr/>
        </p:nvSpPr>
        <p:spPr>
          <a:xfrm>
            <a:off x="158400" y="195432"/>
            <a:ext cx="2711410" cy="453088"/>
          </a:xfrm>
          <a:prstGeom prst="rect">
            <a:avLst/>
          </a:prstGeom>
          <a:solidFill>
            <a:srgbClr val="0033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lIns="82945" tIns="41473" rIns="82945" bIns="41473">
            <a:spAutoFit/>
          </a:bodyPr>
          <a:lstStyle/>
          <a:p>
            <a:pPr algn="just"/>
            <a:r>
              <a:rPr lang="en-I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DejaVu Sans" charset="0"/>
                <a:cs typeface="Times New Roman" panose="02020603050405020304" pitchFamily="18" charset="0"/>
              </a:rPr>
              <a:t>Astrometeorology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EA919C-D78F-C34B-967A-527F2DE10065}"/>
              </a:ext>
            </a:extLst>
          </p:cNvPr>
          <p:cNvSpPr/>
          <p:nvPr/>
        </p:nvSpPr>
        <p:spPr>
          <a:xfrm>
            <a:off x="0" y="3763109"/>
            <a:ext cx="10122195" cy="24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1638" indent="-381000" algn="just" eaLnBrk="0">
              <a:lnSpc>
                <a:spcPct val="150000"/>
              </a:lnSpc>
              <a:spcBef>
                <a:spcPts val="272"/>
              </a:spcBef>
              <a:spcAft>
                <a:spcPts val="272"/>
              </a:spcAft>
              <a:buClr>
                <a:srgbClr val="660033"/>
              </a:buClr>
              <a:buSzPct val="90000"/>
              <a:buFont typeface="Wingdings" pitchFamily="2" charset="2"/>
              <a:buChar char="Ø"/>
              <a:tabLst>
                <a:tab pos="406400" algn="l"/>
                <a:tab pos="669925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</a:tabLst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popular methods of Astrometeorology </a:t>
            </a:r>
          </a:p>
          <a:p>
            <a:pPr marL="635000" lvl="1" indent="-317500" algn="just" eaLnBrk="0">
              <a:lnSpc>
                <a:spcPct val="150000"/>
              </a:lnSpc>
              <a:spcBef>
                <a:spcPts val="272"/>
              </a:spcBef>
              <a:spcAft>
                <a:spcPts val="272"/>
              </a:spcAft>
              <a:buClr>
                <a:srgbClr val="660033"/>
              </a:buClr>
              <a:buSzPct val="90000"/>
              <a:buFont typeface="Wingdings" pitchFamily="2" charset="2"/>
              <a:buChar char="Ø"/>
              <a:tabLst>
                <a:tab pos="406400" algn="l"/>
                <a:tab pos="669925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</a:tabLst>
            </a:pPr>
            <a:r>
              <a:rPr lang="en-US" sz="24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Antariksha</a:t>
            </a:r>
            <a:r>
              <a:rPr lang="en-US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Paddhathi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(sky observation -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planetary movement</a:t>
            </a:r>
            <a:r>
              <a:rPr lang="en-US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635000" lvl="1" indent="-317500" algn="just" eaLnBrk="0">
              <a:lnSpc>
                <a:spcPct val="150000"/>
              </a:lnSpc>
              <a:spcBef>
                <a:spcPts val="272"/>
              </a:spcBef>
              <a:spcAft>
                <a:spcPts val="272"/>
              </a:spcAft>
              <a:buClr>
                <a:srgbClr val="660033"/>
              </a:buClr>
              <a:buSzPct val="90000"/>
              <a:buFont typeface="Wingdings" pitchFamily="2" charset="2"/>
              <a:buChar char="Ø"/>
              <a:tabLst>
                <a:tab pos="406400" algn="l"/>
                <a:tab pos="669925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</a:tabLst>
            </a:pPr>
            <a:r>
              <a:rPr lang="en-US" sz="24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Parashara’s</a:t>
            </a:r>
            <a:r>
              <a:rPr lang="en-US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Paddhathi</a:t>
            </a:r>
            <a:r>
              <a:rPr lang="en-US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(positions of Sun and Moon)</a:t>
            </a:r>
          </a:p>
          <a:p>
            <a:pPr marL="635000" lvl="1" indent="-317500" algn="just" eaLnBrk="0">
              <a:lnSpc>
                <a:spcPct val="150000"/>
              </a:lnSpc>
              <a:spcBef>
                <a:spcPts val="272"/>
              </a:spcBef>
              <a:spcAft>
                <a:spcPts val="272"/>
              </a:spcAft>
              <a:buClr>
                <a:srgbClr val="660033"/>
              </a:buClr>
              <a:buSzPct val="90000"/>
              <a:buFont typeface="Wingdings" pitchFamily="2" charset="2"/>
              <a:buChar char="Ø"/>
              <a:tabLst>
                <a:tab pos="406400" algn="l"/>
                <a:tab pos="669925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</a:tabLst>
            </a:pPr>
            <a:r>
              <a:rPr lang="en-US" sz="24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Brihat</a:t>
            </a:r>
            <a:r>
              <a:rPr lang="en-US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Samhita’s – Seasonal rainfall forecast (Occurrence of full moon) . </a:t>
            </a:r>
          </a:p>
        </p:txBody>
      </p:sp>
      <p:pic>
        <p:nvPicPr>
          <p:cNvPr id="1028" name="Picture 4" descr="Predicting the weather — among other things | Register | The Times">
            <a:extLst>
              <a:ext uri="{FF2B5EF4-FFF2-40B4-BE49-F238E27FC236}">
                <a16:creationId xmlns:a16="http://schemas.microsoft.com/office/drawing/2014/main" id="{1AD335C2-B7DC-6346-8757-DC320B29F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496" y="3469773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586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1524000" y="772089"/>
            <a:ext cx="9144000" cy="247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945" tIns="41473" rIns="82945" bIns="41473" numCol="1" anchor="ctr" anchorCtr="0" compatLnSpc="1">
            <a:prstTxWarp prst="textNoShape">
              <a:avLst/>
            </a:prstTxWarp>
            <a:spAutoFit/>
          </a:bodyPr>
          <a:lstStyle/>
          <a:p>
            <a:pPr marL="421927" indent="-316805" algn="just">
              <a:lnSpc>
                <a:spcPct val="150000"/>
              </a:lnSpc>
              <a:spcBef>
                <a:spcPts val="272"/>
              </a:spcBef>
              <a:spcAft>
                <a:spcPts val="272"/>
              </a:spcAft>
              <a:buClr>
                <a:srgbClr val="660033"/>
              </a:buClr>
              <a:buSzPct val="90000"/>
              <a:buFont typeface="Wingdings" pitchFamily="2" charset="2"/>
              <a:buChar char="v"/>
              <a:tabLst>
                <a:tab pos="207363" algn="l"/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US" sz="2400" dirty="0">
                <a:solidFill>
                  <a:srgbClr val="003300"/>
                </a:solidFill>
                <a:latin typeface="Times New Roman" panose="02020603050405020304" pitchFamily="18" charset="0"/>
                <a:ea typeface="DejaVu Sans" charset="0"/>
                <a:cs typeface="Times New Roman" panose="02020603050405020304" pitchFamily="18" charset="0"/>
              </a:rPr>
              <a:t>Astrometeorology reports available from </a:t>
            </a:r>
            <a:r>
              <a:rPr lang="en-US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460 BC. </a:t>
            </a:r>
          </a:p>
          <a:p>
            <a:pPr marL="421927" indent="-316805" algn="just">
              <a:lnSpc>
                <a:spcPct val="150000"/>
              </a:lnSpc>
              <a:spcBef>
                <a:spcPts val="272"/>
              </a:spcBef>
              <a:spcAft>
                <a:spcPts val="272"/>
              </a:spcAft>
              <a:buClr>
                <a:srgbClr val="660033"/>
              </a:buClr>
              <a:buSzPct val="90000"/>
              <a:buFont typeface="Wingdings" pitchFamily="2" charset="2"/>
              <a:buChar char="v"/>
              <a:tabLst>
                <a:tab pos="207363" algn="l"/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US" sz="2400" dirty="0">
                <a:solidFill>
                  <a:srgbClr val="003300"/>
                </a:solidFill>
                <a:latin typeface="Times New Roman" panose="02020603050405020304" pitchFamily="18" charset="0"/>
                <a:ea typeface="DejaVu Sans" charset="0"/>
                <a:cs typeface="Times New Roman" panose="02020603050405020304" pitchFamily="18" charset="0"/>
              </a:rPr>
              <a:t>Mainly for predicting </a:t>
            </a:r>
            <a:r>
              <a:rPr lang="en-US" sz="2400" dirty="0">
                <a:solidFill>
                  <a:srgbClr val="800000"/>
                </a:solidFill>
                <a:latin typeface="Times New Roman" panose="02020603050405020304" pitchFamily="18" charset="0"/>
                <a:ea typeface="DejaVu Sans" charset="0"/>
                <a:cs typeface="Times New Roman" panose="02020603050405020304" pitchFamily="18" charset="0"/>
              </a:rPr>
              <a:t>storms and medium range </a:t>
            </a:r>
            <a:r>
              <a:rPr lang="en-US" sz="2400" dirty="0">
                <a:solidFill>
                  <a:srgbClr val="003300"/>
                </a:solidFill>
                <a:latin typeface="Times New Roman" panose="02020603050405020304" pitchFamily="18" charset="0"/>
                <a:ea typeface="DejaVu Sans" charset="0"/>
                <a:cs typeface="Times New Roman" panose="02020603050405020304" pitchFamily="18" charset="0"/>
              </a:rPr>
              <a:t>forecast.</a:t>
            </a:r>
          </a:p>
          <a:p>
            <a:pPr marL="421927" indent="-316805" algn="just">
              <a:lnSpc>
                <a:spcPct val="150000"/>
              </a:lnSpc>
              <a:spcBef>
                <a:spcPts val="272"/>
              </a:spcBef>
              <a:spcAft>
                <a:spcPts val="272"/>
              </a:spcAft>
              <a:buClr>
                <a:srgbClr val="660033"/>
              </a:buClr>
              <a:buSzPct val="90000"/>
              <a:buFont typeface="Wingdings" pitchFamily="2" charset="2"/>
              <a:buChar char="v"/>
              <a:tabLst>
                <a:tab pos="207363" algn="l"/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US" sz="2400" dirty="0">
                <a:solidFill>
                  <a:srgbClr val="003300"/>
                </a:solidFill>
                <a:latin typeface="Times New Roman" panose="02020603050405020304" pitchFamily="18" charset="0"/>
                <a:ea typeface="DejaVu Sans" charset="0"/>
                <a:cs typeface="Times New Roman" panose="02020603050405020304" pitchFamily="18" charset="0"/>
              </a:rPr>
              <a:t>Using </a:t>
            </a:r>
            <a:r>
              <a:rPr lang="en-US" sz="2400" dirty="0">
                <a:solidFill>
                  <a:srgbClr val="800000"/>
                </a:solidFill>
                <a:latin typeface="Times New Roman" panose="02020603050405020304" pitchFamily="18" charset="0"/>
                <a:ea typeface="DejaVu Sans" charset="0"/>
                <a:cs typeface="Times New Roman" panose="02020603050405020304" pitchFamily="18" charset="0"/>
              </a:rPr>
              <a:t>celestial constellation &amp; lunar movement </a:t>
            </a:r>
            <a:r>
              <a:rPr lang="en-US" sz="2400" dirty="0">
                <a:solidFill>
                  <a:srgbClr val="003300"/>
                </a:solidFill>
                <a:latin typeface="Times New Roman" panose="02020603050405020304" pitchFamily="18" charset="0"/>
                <a:ea typeface="DejaVu Sans" charset="0"/>
                <a:cs typeface="Times New Roman" panose="02020603050405020304" pitchFamily="18" charset="0"/>
              </a:rPr>
              <a:t>for prediction.</a:t>
            </a:r>
          </a:p>
          <a:p>
            <a:pPr marL="421927" indent="-316805" algn="just">
              <a:lnSpc>
                <a:spcPct val="150000"/>
              </a:lnSpc>
              <a:spcBef>
                <a:spcPts val="272"/>
              </a:spcBef>
              <a:spcAft>
                <a:spcPts val="272"/>
              </a:spcAft>
              <a:buClr>
                <a:srgbClr val="660033"/>
              </a:buClr>
              <a:buSzPct val="90000"/>
              <a:buFont typeface="Wingdings" pitchFamily="2" charset="2"/>
              <a:buChar char="v"/>
              <a:tabLst>
                <a:tab pos="207363" algn="l"/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US" sz="2400" dirty="0">
                <a:solidFill>
                  <a:srgbClr val="003300"/>
                </a:solidFill>
                <a:latin typeface="Times New Roman" panose="02020603050405020304" pitchFamily="18" charset="0"/>
                <a:ea typeface="DejaVu Sans" charset="0"/>
                <a:cs typeface="Times New Roman" panose="02020603050405020304" pitchFamily="18" charset="0"/>
              </a:rPr>
              <a:t>UK, China, Japan and US are doing Astrometeorology.</a:t>
            </a:r>
          </a:p>
        </p:txBody>
      </p:sp>
      <p:sp>
        <p:nvSpPr>
          <p:cNvPr id="9" name="Rectangle 8"/>
          <p:cNvSpPr/>
          <p:nvPr/>
        </p:nvSpPr>
        <p:spPr>
          <a:xfrm>
            <a:off x="1672320" y="283880"/>
            <a:ext cx="6566400" cy="468477"/>
          </a:xfrm>
          <a:prstGeom prst="rect">
            <a:avLst/>
          </a:prstGeom>
          <a:solidFill>
            <a:srgbClr val="0033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lIns="82945" tIns="41473" rIns="82945" bIns="41473">
            <a:spAutoFit/>
          </a:bodyPr>
          <a:lstStyle/>
          <a:p>
            <a:r>
              <a:rPr lang="en-IN" sz="2500" b="1" dirty="0">
                <a:solidFill>
                  <a:srgbClr val="FFFF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Current status of Research - International</a:t>
            </a:r>
            <a:endParaRPr lang="en-US" sz="2500" dirty="0"/>
          </a:p>
        </p:txBody>
      </p:sp>
      <p:sp>
        <p:nvSpPr>
          <p:cNvPr id="5" name="Rectangle 4"/>
          <p:cNvSpPr/>
          <p:nvPr/>
        </p:nvSpPr>
        <p:spPr>
          <a:xfrm>
            <a:off x="1672320" y="3845829"/>
            <a:ext cx="6566400" cy="468477"/>
          </a:xfrm>
          <a:prstGeom prst="rect">
            <a:avLst/>
          </a:prstGeom>
          <a:solidFill>
            <a:srgbClr val="0033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lIns="82945" tIns="41473" rIns="82945" bIns="41473">
            <a:spAutoFit/>
          </a:bodyPr>
          <a:lstStyle/>
          <a:p>
            <a:r>
              <a:rPr lang="en-IN" sz="2500" b="1" dirty="0">
                <a:solidFill>
                  <a:srgbClr val="FFFF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Current status of Research - National</a:t>
            </a:r>
            <a:endParaRPr lang="en-US" sz="2500" dirty="0"/>
          </a:p>
        </p:txBody>
      </p:sp>
      <p:sp>
        <p:nvSpPr>
          <p:cNvPr id="6" name="Rectangle 5"/>
          <p:cNvSpPr/>
          <p:nvPr/>
        </p:nvSpPr>
        <p:spPr>
          <a:xfrm>
            <a:off x="1524000" y="4314306"/>
            <a:ext cx="9144000" cy="2408495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 marL="619209" indent="-355686" algn="just" eaLnBrk="0">
              <a:lnSpc>
                <a:spcPct val="150000"/>
              </a:lnSpc>
              <a:spcBef>
                <a:spcPts val="272"/>
              </a:spcBef>
              <a:spcAft>
                <a:spcPts val="272"/>
              </a:spcAft>
              <a:buClr>
                <a:srgbClr val="660033"/>
              </a:buClr>
              <a:buSzPct val="90000"/>
              <a:buFont typeface="Wingdings" pitchFamily="2" charset="2"/>
              <a:buChar char="Ø"/>
              <a:tabLst>
                <a:tab pos="407526" algn="l"/>
                <a:tab pos="671050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US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Found  Astrometeorology records during Vedic period itself.</a:t>
            </a:r>
          </a:p>
          <a:p>
            <a:pPr marL="619209" indent="-355686" algn="just" eaLnBrk="0">
              <a:lnSpc>
                <a:spcPct val="150000"/>
              </a:lnSpc>
              <a:spcBef>
                <a:spcPts val="272"/>
              </a:spcBef>
              <a:spcAft>
                <a:spcPts val="272"/>
              </a:spcAft>
              <a:buClr>
                <a:srgbClr val="660033"/>
              </a:buClr>
              <a:buSzPct val="90000"/>
              <a:buFont typeface="Wingdings" pitchFamily="2" charset="2"/>
              <a:buChar char="Ø"/>
              <a:tabLst>
                <a:tab pos="407526" algn="l"/>
                <a:tab pos="671050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US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Kings used astrology to predict rainy season for planning war.</a:t>
            </a:r>
          </a:p>
          <a:p>
            <a:pPr marL="619209" indent="-355686" algn="just" eaLnBrk="0">
              <a:lnSpc>
                <a:spcPct val="150000"/>
              </a:lnSpc>
              <a:spcBef>
                <a:spcPts val="272"/>
              </a:spcBef>
              <a:spcAft>
                <a:spcPts val="272"/>
              </a:spcAft>
              <a:buClr>
                <a:srgbClr val="660033"/>
              </a:buClr>
              <a:buSzPct val="90000"/>
              <a:buFont typeface="Wingdings" pitchFamily="2" charset="2"/>
              <a:buChar char="Ø"/>
              <a:tabLst>
                <a:tab pos="407526" algn="l"/>
                <a:tab pos="671050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US" sz="24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Kautilya’s</a:t>
            </a:r>
            <a:r>
              <a:rPr lang="en-US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Arthashastra</a:t>
            </a:r>
            <a:r>
              <a:rPr lang="en-US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</a:t>
            </a:r>
            <a:r>
              <a:rPr lang="en-US" sz="2400" baseline="30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BC) contains records of scientific measurement of rainfall  with astrology.</a:t>
            </a:r>
          </a:p>
        </p:txBody>
      </p:sp>
    </p:spTree>
    <p:extLst>
      <p:ext uri="{BB962C8B-B14F-4D97-AF65-F5344CB8AC3E}">
        <p14:creationId xmlns:p14="http://schemas.microsoft.com/office/powerpoint/2010/main" val="136613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8091A5-DCA9-B6DD-B35B-2D5C2E51D033}"/>
              </a:ext>
            </a:extLst>
          </p:cNvPr>
          <p:cNvSpPr txBox="1"/>
          <p:nvPr/>
        </p:nvSpPr>
        <p:spPr>
          <a:xfrm>
            <a:off x="180108" y="97497"/>
            <a:ext cx="8271165" cy="259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N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Works of Varahamihira: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en-IN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Pancha </a:t>
            </a:r>
            <a:r>
              <a:rPr lang="en-I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Siddhantika</a:t>
            </a:r>
            <a:r>
              <a:rPr lang="en-IN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 or "The Five Astronomical Canons</a:t>
            </a: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": a treatise on mathematical astronomy that summarized earlier astronomical treatises (</a:t>
            </a:r>
            <a:r>
              <a:rPr lang="en-IN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Paulsia</a:t>
            </a: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N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Ramaka</a:t>
            </a: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N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Vasishtha</a:t>
            </a: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N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Saura</a:t>
            </a: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IN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paitamalia</a:t>
            </a: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Siddhantika</a:t>
            </a: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en-I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Brihat</a:t>
            </a:r>
            <a:r>
              <a:rPr lang="en-IN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Samhita" or "The Great Compilation"</a:t>
            </a: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 comprehensive work on astronomy, astrology, architecture, </a:t>
            </a:r>
            <a:r>
              <a:rPr lang="en-IN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gemology</a:t>
            </a: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agriculture and mathematics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E4034A-1B36-C75C-9E22-1CFCA9DFC58C}"/>
              </a:ext>
            </a:extLst>
          </p:cNvPr>
          <p:cNvSpPr txBox="1"/>
          <p:nvPr/>
        </p:nvSpPr>
        <p:spPr>
          <a:xfrm>
            <a:off x="180108" y="2828716"/>
            <a:ext cx="12011892" cy="3425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en-I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Brihat</a:t>
            </a:r>
            <a:r>
              <a:rPr lang="en-IN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Jataka" or "The Great Horoscope</a:t>
            </a: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": a Hindu astrology text that covers the field of horoscopy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"Laghu Jataka": a shorter version of "</a:t>
            </a:r>
            <a:r>
              <a:rPr lang="en-IN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Brihat</a:t>
            </a: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Jataka" that provides an overview of the science of </a:t>
            </a:r>
            <a:r>
              <a:rPr lang="en-IN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horoscop</a:t>
            </a:r>
            <a:endParaRPr lang="en-IN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en-IN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Surya Siddhanta" or "Sun Theory</a:t>
            </a: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": Astronomical calculations for measuring of star &amp; planet positions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N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en-I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Yogayatra</a:t>
            </a:r>
            <a:r>
              <a:rPr lang="en-IN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 work on astronomy, astrology, architecture, geology, metrology, ecology and mathematic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en-I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Romaka</a:t>
            </a:r>
            <a:r>
              <a:rPr lang="en-IN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Siddhanta" or "The Doctrine of the Romans"</a:t>
            </a: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 work based on the epicycle theory of the motions of the Sun and the Moon given by the Greeks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en-IN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Paulisa</a:t>
            </a:r>
            <a:r>
              <a:rPr lang="en-IN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Siddhanta"</a:t>
            </a: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 work based on the tropical year of Hipparchus and on the Metonic cycle of 19 years</a:t>
            </a:r>
            <a:endParaRPr lang="en-IN" sz="2000" dirty="0"/>
          </a:p>
        </p:txBody>
      </p:sp>
      <p:pic>
        <p:nvPicPr>
          <p:cNvPr id="13" name="Picture 12" descr="A person and person with a face painted on&#10;&#10;Description automatically generated with medium confidence">
            <a:extLst>
              <a:ext uri="{FF2B5EF4-FFF2-40B4-BE49-F238E27FC236}">
                <a16:creationId xmlns:a16="http://schemas.microsoft.com/office/drawing/2014/main" id="{AF232498-E7E8-A1E2-8CA2-FE9572012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91" y="216317"/>
            <a:ext cx="3200401" cy="194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80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89828"/>
            <a:ext cx="12191999" cy="5557370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 marL="619209" indent="-355686" algn="just" eaLnBrk="0">
              <a:lnSpc>
                <a:spcPct val="150000"/>
              </a:lnSpc>
              <a:buClr>
                <a:srgbClr val="660033"/>
              </a:buClr>
              <a:buSzPct val="90000"/>
              <a:buFont typeface="Wingdings" pitchFamily="2" charset="2"/>
              <a:buChar char="Ø"/>
              <a:tabLst>
                <a:tab pos="407526" algn="l"/>
                <a:tab pos="671050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US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Astrological Weather Calendars of </a:t>
            </a:r>
            <a:r>
              <a:rPr lang="en-US" sz="2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Gujarat</a:t>
            </a:r>
            <a:r>
              <a:rPr lang="en-US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Varshneya</a:t>
            </a:r>
            <a:r>
              <a:rPr lang="en-US" sz="2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et al</a:t>
            </a:r>
            <a:r>
              <a:rPr lang="en-US" sz="2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., 2002</a:t>
            </a:r>
            <a:r>
              <a:rPr lang="en-US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1260475" lvl="2" indent="-355600" algn="just" eaLnBrk="0">
              <a:lnSpc>
                <a:spcPct val="150000"/>
              </a:lnSpc>
              <a:buClr>
                <a:srgbClr val="660033"/>
              </a:buClr>
              <a:buSzPct val="90000"/>
              <a:buFont typeface="Wingdings" pitchFamily="2" charset="2"/>
              <a:buChar char="Ø"/>
              <a:tabLst>
                <a:tab pos="407526" algn="l"/>
                <a:tab pos="671050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US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Yearly skill score: 75 – 79% between 2004 to 2008</a:t>
            </a:r>
          </a:p>
          <a:p>
            <a:pPr marL="619209" indent="-355686" algn="just" eaLnBrk="0">
              <a:lnSpc>
                <a:spcPct val="150000"/>
              </a:lnSpc>
              <a:buClr>
                <a:srgbClr val="660033"/>
              </a:buClr>
              <a:buSzPct val="90000"/>
              <a:buFont typeface="Wingdings" pitchFamily="2" charset="2"/>
              <a:buChar char="Ø"/>
              <a:tabLst>
                <a:tab pos="407526" algn="l"/>
                <a:tab pos="671050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US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Astrological Weather Calendars of </a:t>
            </a:r>
            <a:r>
              <a:rPr lang="en-US" sz="2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Maharashtra </a:t>
            </a:r>
            <a:r>
              <a:rPr lang="en-US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Vaidya</a:t>
            </a:r>
            <a:r>
              <a:rPr lang="en-US" sz="2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(2004)</a:t>
            </a:r>
            <a:r>
              <a:rPr lang="en-US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1260475" lvl="2" indent="-355600" algn="just" eaLnBrk="0">
              <a:lnSpc>
                <a:spcPct val="150000"/>
              </a:lnSpc>
              <a:buClr>
                <a:srgbClr val="660033"/>
              </a:buClr>
              <a:buSzPct val="90000"/>
              <a:buFont typeface="Wingdings" pitchFamily="2" charset="2"/>
              <a:buChar char="Ø"/>
              <a:tabLst>
                <a:tab pos="407526" algn="l"/>
                <a:tab pos="671050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US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Monthly skill score for Jun to Oct varies between 73 -  86 %. </a:t>
            </a:r>
          </a:p>
          <a:p>
            <a:pPr marL="619209" indent="-355686" algn="just" eaLnBrk="0">
              <a:lnSpc>
                <a:spcPct val="150000"/>
              </a:lnSpc>
              <a:buClr>
                <a:srgbClr val="660033"/>
              </a:buClr>
              <a:buSzPct val="90000"/>
              <a:buFont typeface="Wingdings" pitchFamily="2" charset="2"/>
              <a:buChar char="Ø"/>
              <a:tabLst>
                <a:tab pos="407526" algn="l"/>
                <a:tab pos="671050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US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There is accuracy rate of 60-70% and there is always a relevance of ancient wisdom for weather forecasting for improving agro-advisories,’’. 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Y.S. Ramakrishna, 2006, CRIDA)</a:t>
            </a:r>
          </a:p>
          <a:p>
            <a:pPr marL="619209" indent="-355686" algn="just" eaLnBrk="0">
              <a:lnSpc>
                <a:spcPct val="150000"/>
              </a:lnSpc>
              <a:buClr>
                <a:srgbClr val="660033"/>
              </a:buClr>
              <a:buSzPct val="90000"/>
              <a:buFont typeface="Wingdings" pitchFamily="2" charset="2"/>
              <a:buChar char="Ø"/>
              <a:tabLst>
                <a:tab pos="407526" algn="l"/>
                <a:tab pos="671050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Kerala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Unnikrishnan,T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and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G.S.L.H.V.Prasada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Rao (2009)</a:t>
            </a:r>
            <a:r>
              <a:rPr lang="en-US" sz="2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619209" indent="-355686" algn="just" eaLnBrk="0">
              <a:lnSpc>
                <a:spcPct val="150000"/>
              </a:lnSpc>
              <a:buClr>
                <a:srgbClr val="660033"/>
              </a:buClr>
              <a:buSzPct val="90000"/>
              <a:buFont typeface="Wingdings" pitchFamily="2" charset="2"/>
              <a:buChar char="Ø"/>
              <a:tabLst>
                <a:tab pos="407526" algn="l"/>
                <a:tab pos="671050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US" sz="2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Tamil Nadu Agricultural University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is working since 2011, defined astromet rules for rainfall, temperature, solar radiation, wind speed and cyclone.</a:t>
            </a:r>
          </a:p>
          <a:p>
            <a:pPr marL="619209" indent="-355686" algn="just" eaLnBrk="0">
              <a:lnSpc>
                <a:spcPct val="150000"/>
              </a:lnSpc>
              <a:buClr>
                <a:srgbClr val="660033"/>
              </a:buClr>
              <a:buSzPct val="90000"/>
              <a:buFont typeface="Wingdings" pitchFamily="2" charset="2"/>
              <a:buChar char="Ø"/>
              <a:tabLst>
                <a:tab pos="407526" algn="l"/>
                <a:tab pos="671050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TNAU developed</a:t>
            </a:r>
            <a:r>
              <a:rPr lang="en-US" sz="2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“Planet Activeness Chart”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for hourly weather events</a:t>
            </a:r>
            <a:r>
              <a:rPr lang="en-US" sz="2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(Dheebakaran, 2018)</a:t>
            </a:r>
            <a:endParaRPr lang="en-US" sz="24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2320" y="59893"/>
            <a:ext cx="6566400" cy="468477"/>
          </a:xfrm>
          <a:prstGeom prst="rect">
            <a:avLst/>
          </a:prstGeom>
          <a:solidFill>
            <a:srgbClr val="0033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lIns="82945" tIns="41473" rIns="82945" bIns="41473">
            <a:spAutoFit/>
          </a:bodyPr>
          <a:lstStyle/>
          <a:p>
            <a:r>
              <a:rPr lang="en-IN" sz="2500" b="1" dirty="0">
                <a:solidFill>
                  <a:srgbClr val="FFFF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Current status of Research – National ….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823377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66254" y="1078674"/>
            <a:ext cx="12025745" cy="5218816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 marL="619209" indent="-355686" algn="just" eaLnBrk="0">
              <a:lnSpc>
                <a:spcPct val="150000"/>
              </a:lnSpc>
              <a:spcBef>
                <a:spcPts val="544"/>
              </a:spcBef>
              <a:spcAft>
                <a:spcPts val="544"/>
              </a:spcAft>
              <a:buClr>
                <a:srgbClr val="FFC000"/>
              </a:buClr>
              <a:buSzPct val="90000"/>
              <a:buFont typeface="Wingdings" pitchFamily="2" charset="2"/>
              <a:buChar char="Ø"/>
              <a:tabLst>
                <a:tab pos="407526" algn="l"/>
                <a:tab pos="671050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US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Astrological journals (</a:t>
            </a:r>
            <a:r>
              <a:rPr lang="en-US" sz="2400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Panjangam</a:t>
            </a:r>
            <a:r>
              <a:rPr lang="en-US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) provides general note on rain, hotness and wind, but they are for one location and not specific to agriculture.</a:t>
            </a:r>
          </a:p>
          <a:p>
            <a:pPr marL="619209" indent="-355686" algn="just" eaLnBrk="0">
              <a:lnSpc>
                <a:spcPct val="150000"/>
              </a:lnSpc>
              <a:spcBef>
                <a:spcPts val="544"/>
              </a:spcBef>
              <a:spcAft>
                <a:spcPts val="544"/>
              </a:spcAft>
              <a:buClr>
                <a:srgbClr val="FFC000"/>
              </a:buClr>
              <a:buSzPct val="90000"/>
              <a:buFont typeface="Wingdings" pitchFamily="2" charset="2"/>
              <a:buChar char="Ø"/>
              <a:tabLst>
                <a:tab pos="407526" algn="l"/>
                <a:tab pos="671050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US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Earlier developed </a:t>
            </a:r>
            <a:r>
              <a:rPr lang="en-US" sz="2400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astro</a:t>
            </a:r>
            <a:r>
              <a:rPr lang="en-US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weather calendars were medium range or seasonal. </a:t>
            </a:r>
          </a:p>
          <a:p>
            <a:pPr marL="619209" indent="-355686" algn="just" eaLnBrk="0">
              <a:lnSpc>
                <a:spcPct val="150000"/>
              </a:lnSpc>
              <a:spcBef>
                <a:spcPts val="544"/>
              </a:spcBef>
              <a:spcAft>
                <a:spcPts val="544"/>
              </a:spcAft>
              <a:buClr>
                <a:srgbClr val="FFC000"/>
              </a:buClr>
              <a:buSzPct val="90000"/>
              <a:buFont typeface="Wingdings" pitchFamily="2" charset="2"/>
              <a:buChar char="Ø"/>
              <a:tabLst>
                <a:tab pos="407526" algn="l"/>
                <a:tab pos="671050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US" sz="2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Reason for low accuracy in daily prediction is</a:t>
            </a:r>
          </a:p>
          <a:p>
            <a:pPr marL="900113" indent="-309563" algn="just" eaLnBrk="0">
              <a:lnSpc>
                <a:spcPct val="150000"/>
              </a:lnSpc>
              <a:spcBef>
                <a:spcPts val="544"/>
              </a:spcBef>
              <a:spcAft>
                <a:spcPts val="544"/>
              </a:spcAft>
              <a:buClr>
                <a:srgbClr val="FFC000"/>
              </a:buClr>
              <a:buSzPct val="90000"/>
              <a:buFont typeface="Wingdings" charset="2"/>
              <a:buChar char="v"/>
              <a:tabLst>
                <a:tab pos="406400" algn="l"/>
                <a:tab pos="669925" algn="l"/>
                <a:tab pos="900113" algn="l"/>
                <a:tab pos="984250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</a:tabLst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Considered only the rain responsible planets such as Moon, Venus, Saturn and Neptune. </a:t>
            </a:r>
          </a:p>
          <a:p>
            <a:pPr marL="900113" indent="-309563" algn="just" eaLnBrk="0">
              <a:lnSpc>
                <a:spcPct val="150000"/>
              </a:lnSpc>
              <a:spcBef>
                <a:spcPts val="544"/>
              </a:spcBef>
              <a:spcAft>
                <a:spcPts val="544"/>
              </a:spcAft>
              <a:buClr>
                <a:srgbClr val="FFC000"/>
              </a:buClr>
              <a:buSzPct val="90000"/>
              <a:buFont typeface="Wingdings" charset="2"/>
              <a:buChar char="v"/>
              <a:tabLst>
                <a:tab pos="406400" algn="l"/>
                <a:tab pos="669925" algn="l"/>
                <a:tab pos="900113" algn="l"/>
                <a:tab pos="984250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</a:tabLst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Not considered the activity (+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/ -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of other planets.</a:t>
            </a:r>
          </a:p>
          <a:p>
            <a:pPr marL="900113" indent="-309563" algn="just" eaLnBrk="0">
              <a:lnSpc>
                <a:spcPct val="150000"/>
              </a:lnSpc>
              <a:spcBef>
                <a:spcPts val="544"/>
              </a:spcBef>
              <a:spcAft>
                <a:spcPts val="544"/>
              </a:spcAft>
              <a:buClr>
                <a:srgbClr val="FFC000"/>
              </a:buClr>
              <a:buSzPct val="90000"/>
              <a:buFont typeface="Wingdings" charset="2"/>
              <a:buChar char="v"/>
              <a:tabLst>
                <a:tab pos="406400" algn="l"/>
                <a:tab pos="669925" algn="l"/>
                <a:tab pos="900113" algn="l"/>
                <a:tab pos="984250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</a:tabLst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Calculations are very cumbersome </a:t>
            </a:r>
          </a:p>
          <a:p>
            <a:pPr marL="619209" indent="-355686" algn="just" eaLnBrk="0">
              <a:lnSpc>
                <a:spcPct val="150000"/>
              </a:lnSpc>
              <a:spcBef>
                <a:spcPts val="544"/>
              </a:spcBef>
              <a:spcAft>
                <a:spcPts val="544"/>
              </a:spcAft>
              <a:buClr>
                <a:srgbClr val="FFC000"/>
              </a:buClr>
              <a:buSzPct val="90000"/>
              <a:buFont typeface="Wingdings" pitchFamily="2" charset="2"/>
              <a:buChar char="Ø"/>
              <a:tabLst>
                <a:tab pos="407526" algn="l"/>
                <a:tab pos="671050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endParaRPr lang="en-US" sz="24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7280" y="288192"/>
            <a:ext cx="5598720" cy="468477"/>
          </a:xfrm>
          <a:prstGeom prst="rect">
            <a:avLst/>
          </a:prstGeom>
          <a:solidFill>
            <a:srgbClr val="0033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lIns="82945" tIns="41473" rIns="82945" bIns="41473">
            <a:spAutoFit/>
          </a:bodyPr>
          <a:lstStyle/>
          <a:p>
            <a:r>
              <a:rPr lang="en-IN" sz="2500" b="1" dirty="0">
                <a:solidFill>
                  <a:srgbClr val="FFFF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Why astrometeorology is difficult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422698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3475F0-F194-4895-9123-F550470219A9}"/>
              </a:ext>
            </a:extLst>
          </p:cNvPr>
          <p:cNvSpPr txBox="1"/>
          <p:nvPr/>
        </p:nvSpPr>
        <p:spPr>
          <a:xfrm>
            <a:off x="290286" y="147968"/>
            <a:ext cx="11603843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Indigenous Technical Knowledge (ITK)</a:t>
            </a:r>
            <a:endParaRPr lang="en-IN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CCA0A9-5E78-4020-BA49-1226D2BEE62E}"/>
              </a:ext>
            </a:extLst>
          </p:cNvPr>
          <p:cNvSpPr txBox="1"/>
          <p:nvPr/>
        </p:nvSpPr>
        <p:spPr>
          <a:xfrm>
            <a:off x="14788" y="1052945"/>
            <a:ext cx="523131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Knowledge &amp; practices based on people’s accumulated experience in dealing with problems related to various aspects.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cs typeface="Times New Roman" panose="02020603050405020304" pitchFamily="18" charset="0"/>
              </a:rPr>
              <a:t>L</a:t>
            </a:r>
            <a:r>
              <a:rPr lang="en-US" sz="3200" cap="none" dirty="0">
                <a:cs typeface="Times New Roman" panose="02020603050405020304" pitchFamily="18" charset="0"/>
              </a:rPr>
              <a:t>ocal knowledge is </a:t>
            </a:r>
            <a:r>
              <a:rPr lang="en-US" sz="3200" b="1" cap="none" dirty="0">
                <a:cs typeface="Times New Roman" panose="02020603050405020304" pitchFamily="18" charset="0"/>
              </a:rPr>
              <a:t>unique to a given culture or society</a:t>
            </a:r>
            <a:r>
              <a:rPr lang="en-US" sz="3200" cap="none" dirty="0"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cs typeface="Times New Roman" panose="02020603050405020304" pitchFamily="18" charset="0"/>
              </a:rPr>
              <a:t>One generation to another</a:t>
            </a:r>
            <a:endParaRPr lang="en-IN" sz="3200" dirty="0"/>
          </a:p>
        </p:txBody>
      </p:sp>
      <p:pic>
        <p:nvPicPr>
          <p:cNvPr id="6" name="Picture 5" descr="A diagram of a plant with text and symbols&#10;&#10;Description automatically generated">
            <a:extLst>
              <a:ext uri="{FF2B5EF4-FFF2-40B4-BE49-F238E27FC236}">
                <a16:creationId xmlns:a16="http://schemas.microsoft.com/office/drawing/2014/main" id="{4321040B-43E8-94D7-7EE9-2AE7F3DA5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45" y="1281197"/>
            <a:ext cx="6438210" cy="482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2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93965" y="1416451"/>
            <a:ext cx="11554690" cy="4513495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 marL="574568" indent="-311045" algn="just" eaLnBrk="0">
              <a:lnSpc>
                <a:spcPct val="150000"/>
              </a:lnSpc>
              <a:spcBef>
                <a:spcPts val="544"/>
              </a:spcBef>
              <a:spcAft>
                <a:spcPts val="544"/>
              </a:spcAft>
              <a:buClr>
                <a:srgbClr val="FFC000"/>
              </a:buClr>
              <a:buSzPct val="90000"/>
              <a:buFont typeface="Wingdings" pitchFamily="2" charset="2"/>
              <a:buChar char="Ø"/>
              <a:tabLst>
                <a:tab pos="407526" algn="l"/>
                <a:tab pos="671050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Calculations are cumbersome and need location specific calculations for predict rainfall.</a:t>
            </a:r>
          </a:p>
          <a:p>
            <a:pPr marL="979214" indent="-326885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One location for 1 hour = 9 planets x 12 angles x 5 strengths x 336 combinations = 181440 calculations</a:t>
            </a:r>
            <a:endParaRPr lang="en-IN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979214" indent="-326885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Hourly for one day  = 24 x 1.814 lakhs = 43.545 lakh calculations</a:t>
            </a:r>
          </a:p>
          <a:p>
            <a:pPr marL="979214" indent="-326885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Six days forecast = 6 x 43.545 lakh = 261.27 lakh</a:t>
            </a:r>
          </a:p>
          <a:p>
            <a:pPr marL="979214" indent="-326885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For 385 locations = ????</a:t>
            </a:r>
            <a:endParaRPr lang="en-IN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70248" indent="-326885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Astrometeorological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software, for multiple locations need to be developed.</a:t>
            </a:r>
          </a:p>
          <a:p>
            <a:pPr marL="652330">
              <a:lnSpc>
                <a:spcPct val="150000"/>
              </a:lnSpc>
              <a:buFont typeface="Wingdings" pitchFamily="2" charset="2"/>
              <a:buChar char="§"/>
            </a:pP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9839" y="296316"/>
            <a:ext cx="7319433" cy="468477"/>
          </a:xfrm>
          <a:prstGeom prst="rect">
            <a:avLst/>
          </a:prstGeom>
          <a:solidFill>
            <a:srgbClr val="0033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lIns="82945" tIns="41473" rIns="82945" bIns="41473">
            <a:spAutoFit/>
          </a:bodyPr>
          <a:lstStyle/>
          <a:p>
            <a:r>
              <a:rPr lang="en-IN" sz="2500" b="1" dirty="0">
                <a:solidFill>
                  <a:srgbClr val="FFFF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Astromet calculation for Tamil Nadu for 385 blocks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528556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2F1209-9015-624B-B0A7-3BA3EB4DBC9E}"/>
              </a:ext>
            </a:extLst>
          </p:cNvPr>
          <p:cNvSpPr/>
          <p:nvPr/>
        </p:nvSpPr>
        <p:spPr>
          <a:xfrm>
            <a:off x="1399309" y="6250245"/>
            <a:ext cx="9143999" cy="453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82945" tIns="41473" rIns="82945" bIns="41473">
            <a:spAutoFit/>
          </a:bodyPr>
          <a:lstStyle/>
          <a:p>
            <a:pPr algn="ctr">
              <a:spcBef>
                <a:spcPts val="544"/>
              </a:spcBef>
              <a:spcAft>
                <a:spcPts val="544"/>
              </a:spcAft>
              <a:buClr>
                <a:srgbClr val="C00000"/>
              </a:buClr>
              <a:buSzPct val="90000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Planets are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not the cause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but have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influence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on the weather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C9396B-CB6E-3744-AD8A-32685133DB40}"/>
              </a:ext>
            </a:extLst>
          </p:cNvPr>
          <p:cNvSpPr txBox="1"/>
          <p:nvPr/>
        </p:nvSpPr>
        <p:spPr>
          <a:xfrm>
            <a:off x="1075765" y="6498"/>
            <a:ext cx="7395881" cy="45308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Weather event and responsible planets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B10003F-623C-F642-8347-8ED20BE10DEB}"/>
              </a:ext>
            </a:extLst>
          </p:cNvPr>
          <p:cNvGraphicFramePr>
            <a:graphicFrameLocks noGrp="1"/>
          </p:cNvGraphicFramePr>
          <p:nvPr/>
        </p:nvGraphicFramePr>
        <p:xfrm>
          <a:off x="484908" y="600342"/>
          <a:ext cx="10972800" cy="55536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2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2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0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55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243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97716">
                <a:tc rowSpan="2"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Planet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2944" marR="82944" marT="41476" marB="41476" anchor="ctr">
                    <a:solidFill>
                      <a:srgbClr val="008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Duration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2944" marR="82944" marT="41476" marB="41476" anchor="ctr">
                    <a:solidFill>
                      <a:srgbClr val="008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Arial"/>
                          <a:cs typeface="Arial"/>
                        </a:rPr>
                        <a:t>Character</a:t>
                      </a:r>
                      <a:endParaRPr lang="en-IN" sz="24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82944" marR="82944" marT="41476" marB="41476" anchor="ctr"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71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General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2944" marR="82944" marT="41476" marB="41476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Temperature</a:t>
                      </a:r>
                      <a:endParaRPr lang="en-IN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Wind</a:t>
                      </a:r>
                      <a:endParaRPr lang="en-IN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Moisture</a:t>
                      </a:r>
                      <a:endParaRPr lang="en-IN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747">
                <a:tc>
                  <a:txBody>
                    <a:bodyPr/>
                    <a:lstStyle/>
                    <a:p>
                      <a:pPr marL="92075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Sun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0" marR="8640" marT="8641" marB="0"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month</a:t>
                      </a:r>
                      <a:endParaRPr lang="en-IN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0" marR="8640" marT="8641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Hot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0" marR="8640" marT="8641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Warm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Still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Dry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6747">
                <a:tc>
                  <a:txBody>
                    <a:bodyPr/>
                    <a:lstStyle/>
                    <a:p>
                      <a:pPr marL="92075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Moon</a:t>
                      </a:r>
                      <a:endParaRPr lang="en-IN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0" marR="8640" marT="8641" marB="0"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2.25 days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0" marR="8640" marT="8641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Rain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0" marR="8640" marT="8641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Cool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Breeze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Wettest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747">
                <a:tc>
                  <a:txBody>
                    <a:bodyPr/>
                    <a:lstStyle/>
                    <a:p>
                      <a:pPr marL="92075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Mars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0" marR="8640" marT="8641" marB="0"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 month</a:t>
                      </a:r>
                      <a:endParaRPr lang="en-IN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0" marR="8640" marT="8641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Hot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0" marR="8640" marT="8641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Hot/Cold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Still/Storm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Wet/Drought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6747">
                <a:tc>
                  <a:txBody>
                    <a:bodyPr/>
                    <a:lstStyle/>
                    <a:p>
                      <a:pPr marL="92075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Mercury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0" marR="8640" marT="8641" marB="0"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month</a:t>
                      </a:r>
                      <a:endParaRPr lang="en-IN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0" marR="8640" marT="8641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Wind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0" marR="8640" marT="8641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Cold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Windy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Dry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6747">
                <a:tc>
                  <a:txBody>
                    <a:bodyPr/>
                    <a:lstStyle/>
                    <a:p>
                      <a:pPr marL="92075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Jupiter</a:t>
                      </a:r>
                      <a:endParaRPr lang="en-IN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0" marR="8640" marT="8641" marB="0"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year</a:t>
                      </a:r>
                      <a:endParaRPr lang="en-IN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0" marR="8640" marT="8641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Hot/Cold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0" marR="8640" marT="8641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Warm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Calm, Light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Dry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6747">
                <a:tc>
                  <a:txBody>
                    <a:bodyPr/>
                    <a:lstStyle/>
                    <a:p>
                      <a:pPr marL="92075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Venus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0" marR="8640" marT="8641" marB="0"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month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0" marR="8640" marT="8641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Rain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0" marR="8640" marT="8641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Pleasant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Light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Rain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747">
                <a:tc>
                  <a:txBody>
                    <a:bodyPr/>
                    <a:lstStyle/>
                    <a:p>
                      <a:pPr marL="92075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Saturn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0" marR="8640" marT="8641" marB="0"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 years</a:t>
                      </a:r>
                      <a:endParaRPr lang="en-IN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0" marR="8640" marT="8641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Cold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0" marR="8640" marT="8641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Cold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Still/Storm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Wet/Drought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747">
                <a:tc>
                  <a:txBody>
                    <a:bodyPr/>
                    <a:lstStyle/>
                    <a:p>
                      <a:pPr marL="92075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Uranus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0" marR="8640" marT="8641" marB="0"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 years</a:t>
                      </a:r>
                      <a:endParaRPr lang="en-IN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0" marR="8640" marT="8641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Hot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0" marR="8640" marT="8641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Cold Snaps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Gusty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Dry, Lightning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6747">
                <a:tc>
                  <a:txBody>
                    <a:bodyPr/>
                    <a:lstStyle/>
                    <a:p>
                      <a:pPr marL="92075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Neptune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0" marR="8640" marT="8641" marB="0"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 years</a:t>
                      </a:r>
                      <a:endParaRPr lang="en-IN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0" marR="8640" marT="8641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Rain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0" marR="8640" marT="8641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Cool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Still/Storm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Mist, Fog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2397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4BAFB5-9182-7145-AD72-70AD4765497B}"/>
              </a:ext>
            </a:extLst>
          </p:cNvPr>
          <p:cNvSpPr/>
          <p:nvPr/>
        </p:nvSpPr>
        <p:spPr>
          <a:xfrm>
            <a:off x="37479" y="75883"/>
            <a:ext cx="6945211" cy="422310"/>
          </a:xfrm>
          <a:prstGeom prst="rect">
            <a:avLst/>
          </a:prstGeom>
          <a:solidFill>
            <a:srgbClr val="0033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lIns="82945" tIns="41473" rIns="82945" bIns="41473">
            <a:spAutoFit/>
          </a:bodyPr>
          <a:lstStyle/>
          <a:p>
            <a:r>
              <a:rPr lang="en-IN" sz="2200" b="1" dirty="0">
                <a:solidFill>
                  <a:srgbClr val="FFFF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Strength of planet based on its azimuth and aspect</a:t>
            </a:r>
            <a:endParaRPr lang="en-US" sz="22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E92DA8A-F23C-724D-8A70-8A5AC1676858}"/>
              </a:ext>
            </a:extLst>
          </p:cNvPr>
          <p:cNvGraphicFramePr>
            <a:graphicFrameLocks noGrp="1"/>
          </p:cNvGraphicFramePr>
          <p:nvPr/>
        </p:nvGraphicFramePr>
        <p:xfrm>
          <a:off x="1191492" y="610753"/>
          <a:ext cx="10418618" cy="61981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9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2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0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49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ASPECT</a:t>
                      </a:r>
                      <a:endParaRPr lang="en-IN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SYMBOL</a:t>
                      </a:r>
                      <a:endParaRPr lang="en-IN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DISTANCE </a:t>
                      </a:r>
                      <a:endParaRPr lang="en-IN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STRENGTH</a:t>
                      </a:r>
                      <a:endParaRPr lang="en-IN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97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Conjunction</a:t>
                      </a:r>
                      <a:endParaRPr lang="en-IN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Ó</a:t>
                      </a:r>
                      <a:endParaRPr lang="en-IN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Same Longitute</a:t>
                      </a:r>
                      <a:endParaRPr lang="en-IN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Very Strong</a:t>
                      </a:r>
                      <a:endParaRPr lang="en-IN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97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Parallel </a:t>
                      </a:r>
                      <a:endParaRPr lang="en-IN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 or Par</a:t>
                      </a:r>
                      <a:endParaRPr lang="en-IN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Same Declination</a:t>
                      </a:r>
                      <a:endParaRPr lang="en-IN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Very Strong</a:t>
                      </a:r>
                      <a:endParaRPr lang="en-IN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97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Opposition</a:t>
                      </a:r>
                      <a:endParaRPr lang="en-IN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Ȣ</a:t>
                      </a:r>
                      <a:endParaRPr lang="en-IN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</a:t>
                      </a:r>
                      <a:r>
                        <a:rPr lang="en-US" sz="2200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IN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Very Strong</a:t>
                      </a:r>
                      <a:endParaRPr lang="en-IN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497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Trine</a:t>
                      </a:r>
                      <a:endParaRPr lang="en-IN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∆</a:t>
                      </a:r>
                      <a:endParaRPr lang="en-IN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r>
                        <a:rPr lang="en-US" sz="2200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IN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Strong</a:t>
                      </a:r>
                      <a:endParaRPr lang="en-IN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497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Square or Quadrate</a:t>
                      </a:r>
                      <a:endParaRPr lang="en-IN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□</a:t>
                      </a:r>
                      <a:endParaRPr lang="en-IN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r>
                        <a:rPr lang="en-US" sz="2200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IN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Strong</a:t>
                      </a:r>
                      <a:endParaRPr lang="en-IN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497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Sextile</a:t>
                      </a:r>
                      <a:endParaRPr lang="en-IN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IN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r>
                        <a:rPr lang="en-US" sz="2200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IN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Moderately Strong</a:t>
                      </a:r>
                      <a:endParaRPr lang="en-IN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497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Semi Quardrate</a:t>
                      </a:r>
                      <a:endParaRPr lang="en-IN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r>
                        <a:rPr lang="en-US" sz="2200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IN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Moderately Strong</a:t>
                      </a:r>
                      <a:endParaRPr lang="en-IN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497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Sesqui quadrate</a:t>
                      </a:r>
                      <a:endParaRPr lang="en-IN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</a:t>
                      </a:r>
                      <a:r>
                        <a:rPr lang="en-US" sz="2200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IN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Moderately Strong</a:t>
                      </a:r>
                      <a:endParaRPr lang="en-IN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497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Semi Sextile</a:t>
                      </a:r>
                      <a:endParaRPr lang="en-IN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r>
                        <a:rPr lang="en-US" sz="2200" baseline="30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IN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Week</a:t>
                      </a:r>
                      <a:endParaRPr lang="en-IN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497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Quincunx</a:t>
                      </a:r>
                      <a:endParaRPr lang="en-IN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or</a:t>
                      </a:r>
                      <a:endParaRPr lang="en-IN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r>
                        <a:rPr lang="en-US" sz="2200" baseline="30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IN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Wee</a:t>
                      </a:r>
                      <a:endParaRPr lang="en-IN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497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Quintile</a:t>
                      </a:r>
                      <a:endParaRPr lang="en-IN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endParaRPr lang="en-IN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r>
                        <a:rPr lang="en-US" sz="2200" baseline="30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IN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Week</a:t>
                      </a:r>
                      <a:endParaRPr lang="en-IN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497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By Quintile</a:t>
                      </a:r>
                      <a:endParaRPr lang="en-IN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bq or ±</a:t>
                      </a:r>
                      <a:endParaRPr lang="en-IN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</a:t>
                      </a:r>
                      <a:r>
                        <a:rPr lang="en-US" sz="2200" baseline="30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IN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Week</a:t>
                      </a:r>
                      <a:endParaRPr lang="en-IN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497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Decile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or semi Quintile</a:t>
                      </a:r>
                      <a:endParaRPr lang="en-IN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r>
                        <a:rPr lang="en-US" sz="2200" baseline="30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IN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Very Week</a:t>
                      </a:r>
                      <a:endParaRPr lang="en-IN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208" marR="62208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4" name="Picture 13">
            <a:extLst>
              <a:ext uri="{FF2B5EF4-FFF2-40B4-BE49-F238E27FC236}">
                <a16:creationId xmlns:a16="http://schemas.microsoft.com/office/drawing/2014/main" id="{FEAEA911-2023-F140-B37B-B14805B83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00" y="2021972"/>
            <a:ext cx="146880" cy="12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D505F5FE-08C7-3F4F-A7D4-FE8040EFA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1" y="1988850"/>
            <a:ext cx="99360" cy="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5FC1D404-2F90-D347-8885-8D4975AD3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0" y="1988850"/>
            <a:ext cx="120960" cy="9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CE99737-312E-1F4F-A8D8-62CED7D927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6480" y="1988850"/>
          <a:ext cx="103680" cy="60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190426" imgH="114467" progId="Paint.Picture">
                  <p:embed/>
                </p:oleObj>
              </mc:Choice>
              <mc:Fallback>
                <p:oleObj name="Bitmap Image" r:id="rId5" imgW="190426" imgH="114467" progId="Paint.Picture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CCE99737-312E-1F4F-A8D8-62CED7D927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480" y="1988850"/>
                        <a:ext cx="103680" cy="604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5">
            <a:extLst>
              <a:ext uri="{FF2B5EF4-FFF2-40B4-BE49-F238E27FC236}">
                <a16:creationId xmlns:a16="http://schemas.microsoft.com/office/drawing/2014/main" id="{5DA5F3B5-9FF4-134C-B2E8-B6A39C6A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1" y="1988850"/>
            <a:ext cx="129600" cy="11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BFC92578-185E-FA48-A7F8-B7F68D269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20" y="2047895"/>
            <a:ext cx="120960" cy="12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949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A14C67-4426-CB46-BADD-95C466907E9B}"/>
              </a:ext>
            </a:extLst>
          </p:cNvPr>
          <p:cNvSpPr txBox="1"/>
          <p:nvPr/>
        </p:nvSpPr>
        <p:spPr>
          <a:xfrm>
            <a:off x="9085798" y="4409037"/>
            <a:ext cx="244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9416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Azimuth calculation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09F695-B876-704C-80C5-9D70ABE82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239" y="221365"/>
            <a:ext cx="3721987" cy="3574469"/>
          </a:xfrm>
          <a:prstGeom prst="rect">
            <a:avLst/>
          </a:prstGeom>
        </p:spPr>
      </p:pic>
      <p:pic>
        <p:nvPicPr>
          <p:cNvPr id="6" name="Picture 2" descr="Azimuth Angle | PVEducation">
            <a:extLst>
              <a:ext uri="{FF2B5EF4-FFF2-40B4-BE49-F238E27FC236}">
                <a16:creationId xmlns:a16="http://schemas.microsoft.com/office/drawing/2014/main" id="{5C9EC6B5-8BA7-2D43-BD5A-D39B93C1B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062" y="3200400"/>
            <a:ext cx="3717244" cy="357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A7FB43-FA61-2049-4910-F8CC8EDDE15D}"/>
              </a:ext>
            </a:extLst>
          </p:cNvPr>
          <p:cNvGrpSpPr/>
          <p:nvPr/>
        </p:nvGrpSpPr>
        <p:grpSpPr>
          <a:xfrm>
            <a:off x="141810" y="221365"/>
            <a:ext cx="6414655" cy="3965782"/>
            <a:chOff x="0" y="79745"/>
            <a:chExt cx="6718365" cy="422901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4D373AB-CDDF-0349-BABC-EB2440BF6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22" y="79745"/>
              <a:ext cx="6678943" cy="422901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D28BD01-6B69-B74B-BE14-C9003194430C}"/>
                </a:ext>
              </a:extLst>
            </p:cNvPr>
            <p:cNvSpPr txBox="1"/>
            <p:nvPr/>
          </p:nvSpPr>
          <p:spPr>
            <a:xfrm>
              <a:off x="0" y="216153"/>
              <a:ext cx="2675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/>
                  <a:cs typeface="Arial"/>
                </a:rPr>
                <a:t>Planet Positions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B3A2680-3714-9AF7-F5C8-ABA22EC53D03}"/>
              </a:ext>
            </a:extLst>
          </p:cNvPr>
          <p:cNvSpPr txBox="1"/>
          <p:nvPr/>
        </p:nvSpPr>
        <p:spPr>
          <a:xfrm>
            <a:off x="0" y="4593703"/>
            <a:ext cx="4488873" cy="2042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b="1" dirty="0">
                <a:solidFill>
                  <a:schemeClr val="accent5">
                    <a:lumMod val="75000"/>
                  </a:schemeClr>
                </a:solidFill>
              </a:rPr>
              <a:t>Azimuth:</a:t>
            </a:r>
            <a:r>
              <a:rPr lang="en-IN" dirty="0"/>
              <a:t> Angle between true north of observer and the planet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b="1" dirty="0">
                <a:solidFill>
                  <a:schemeClr val="accent5">
                    <a:lumMod val="75000"/>
                  </a:schemeClr>
                </a:solidFill>
              </a:rPr>
              <a:t>Aspect:</a:t>
            </a:r>
            <a:r>
              <a:rPr lang="en-IN" dirty="0"/>
              <a:t> Angle between two planets keeping observer as origin.</a:t>
            </a:r>
            <a:endParaRPr lang="en-IN" b="1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b="1" dirty="0">
                <a:solidFill>
                  <a:schemeClr val="accent5">
                    <a:lumMod val="75000"/>
                  </a:schemeClr>
                </a:solidFill>
              </a:rPr>
              <a:t>Ephemeris:</a:t>
            </a:r>
            <a:r>
              <a:rPr lang="en-IN" dirty="0"/>
              <a:t> Continuous data of azimuth</a:t>
            </a:r>
          </a:p>
        </p:txBody>
      </p:sp>
    </p:spTree>
    <p:extLst>
      <p:ext uri="{BB962C8B-B14F-4D97-AF65-F5344CB8AC3E}">
        <p14:creationId xmlns:p14="http://schemas.microsoft.com/office/powerpoint/2010/main" val="3141768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ECAFBB-7F1C-764E-9240-1A4F17FB2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833" y="222434"/>
            <a:ext cx="7458167" cy="64131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7B3E4-942C-B448-85AC-FA7C3055A371}"/>
              </a:ext>
            </a:extLst>
          </p:cNvPr>
          <p:cNvSpPr/>
          <p:nvPr/>
        </p:nvSpPr>
        <p:spPr>
          <a:xfrm>
            <a:off x="0" y="444869"/>
            <a:ext cx="4929188" cy="6423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v"/>
            </a:pPr>
            <a:r>
              <a:rPr lang="en-I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Planet activeness is a new concept </a:t>
            </a:r>
          </a:p>
          <a:p>
            <a:pPr marL="225425" indent="-225425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v"/>
            </a:pPr>
            <a:r>
              <a:rPr lang="en-I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Based on the information from multiple Tamil “</a:t>
            </a:r>
            <a:r>
              <a:rPr lang="en-IN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Panjangams</a:t>
            </a:r>
            <a:r>
              <a:rPr lang="en-I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</a:p>
          <a:p>
            <a:pPr marL="225425" indent="-225425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v"/>
            </a:pPr>
            <a:r>
              <a:rPr lang="en-I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Friendliness &amp; Antipathy’ of a Zodiac sign. </a:t>
            </a:r>
          </a:p>
          <a:p>
            <a:pPr marL="225425" indent="-225425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v"/>
            </a:pPr>
            <a:r>
              <a:rPr lang="en-I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Concept is altered as activeness for weather. </a:t>
            </a:r>
          </a:p>
          <a:p>
            <a:pPr marL="225425" indent="-225425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v"/>
            </a:pPr>
            <a:r>
              <a:rPr lang="en-I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Principle is that “Planets’ influence on a location’s weather is not uniform throughout the day and may be positive or negative or null based on their angle to that location”. </a:t>
            </a:r>
          </a:p>
          <a:p>
            <a:pPr marL="225425" indent="-225425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v"/>
            </a:pPr>
            <a:r>
              <a:rPr lang="en-I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Based on that activeness of a planet on weather is classified as negative, inactive, active, obstruct and rule</a:t>
            </a:r>
            <a:r>
              <a:rPr lang="en-I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C840A3-EB9F-0146-8065-019F7D4B7F32}"/>
              </a:ext>
            </a:extLst>
          </p:cNvPr>
          <p:cNvSpPr/>
          <p:nvPr/>
        </p:nvSpPr>
        <p:spPr>
          <a:xfrm>
            <a:off x="110644" y="13034"/>
            <a:ext cx="2491388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I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Planet activeness 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824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C31DC-FCCF-144A-9021-BB10AECE3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62484"/>
            <a:ext cx="10099964" cy="639762"/>
          </a:xfrm>
          <a:solidFill>
            <a:srgbClr val="008000"/>
          </a:solidFill>
        </p:spPr>
        <p:txBody>
          <a:bodyPr>
            <a:noAutofit/>
          </a:bodyPr>
          <a:lstStyle/>
          <a:p>
            <a:r>
              <a:rPr lang="en-I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Planet Activeness Chart in Respect to Their Angle from Observer Location 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BC875464-EFDB-DA4B-8056-0B6ABEA6E83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2" y="900545"/>
            <a:ext cx="10848108" cy="50430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F31B8D-D596-F341-8DC8-02ECA0D14E11}"/>
              </a:ext>
            </a:extLst>
          </p:cNvPr>
          <p:cNvSpPr txBox="1"/>
          <p:nvPr/>
        </p:nvSpPr>
        <p:spPr>
          <a:xfrm>
            <a:off x="304800" y="6172200"/>
            <a:ext cx="8839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100" dirty="0">
                <a:latin typeface="Times New Roman" pitchFamily="18" charset="0"/>
                <a:cs typeface="Times New Roman" pitchFamily="18" charset="0"/>
              </a:rPr>
              <a:t>Note:  +3 = Ruling; +2 = Highly Active; +1 = Active; 0 = Inactive; -1 = </a:t>
            </a:r>
            <a:r>
              <a:rPr lang="en-IN" sz="2100" dirty="0" err="1">
                <a:latin typeface="Times New Roman" pitchFamily="18" charset="0"/>
                <a:cs typeface="Times New Roman" pitchFamily="18" charset="0"/>
              </a:rPr>
              <a:t>Vagram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81C592-3542-864A-88D7-70827D7E63DF}"/>
              </a:ext>
            </a:extLst>
          </p:cNvPr>
          <p:cNvSpPr txBox="1"/>
          <p:nvPr/>
        </p:nvSpPr>
        <p:spPr>
          <a:xfrm>
            <a:off x="9448800" y="6172200"/>
            <a:ext cx="274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(Dheebakaran, 2017)</a:t>
            </a:r>
          </a:p>
        </p:txBody>
      </p:sp>
    </p:spTree>
    <p:extLst>
      <p:ext uri="{BB962C8B-B14F-4D97-AF65-F5344CB8AC3E}">
        <p14:creationId xmlns:p14="http://schemas.microsoft.com/office/powerpoint/2010/main" val="1624594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83C7C3-981F-A54A-A724-7F5997959608}"/>
              </a:ext>
            </a:extLst>
          </p:cNvPr>
          <p:cNvSpPr/>
          <p:nvPr/>
        </p:nvSpPr>
        <p:spPr>
          <a:xfrm>
            <a:off x="135893" y="2894438"/>
            <a:ext cx="4082208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Planet Activeness on Rainfall </a:t>
            </a:r>
            <a:endParaRPr lang="en-I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B59911-DBF0-E74D-A291-79D84ED96766}"/>
              </a:ext>
            </a:extLst>
          </p:cNvPr>
          <p:cNvSpPr/>
          <p:nvPr/>
        </p:nvSpPr>
        <p:spPr>
          <a:xfrm>
            <a:off x="8614298" y="203944"/>
            <a:ext cx="2617896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Planet Aspect on Rainfall </a:t>
            </a:r>
            <a:endParaRPr lang="en-IN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F44812-7535-5949-A3B8-5DF0F11E4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7" y="809320"/>
            <a:ext cx="6598900" cy="188632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AD50C-E151-E849-837A-81913BBD5C4B}"/>
              </a:ext>
            </a:extLst>
          </p:cNvPr>
          <p:cNvSpPr/>
          <p:nvPr/>
        </p:nvSpPr>
        <p:spPr>
          <a:xfrm>
            <a:off x="38967" y="108891"/>
            <a:ext cx="7370800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Planet based Astromet study on Rainfall  (2018 – 2021)</a:t>
            </a:r>
            <a:endParaRPr lang="en-I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0536C3E-0FBD-4F45-ABB7-6999F389C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215" y="813765"/>
            <a:ext cx="5319986" cy="188188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4979F9-123D-B740-BE60-55323368C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99" y="3554895"/>
            <a:ext cx="7670800" cy="306757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86BC797-9823-C045-80C7-1B98B68DD307}"/>
              </a:ext>
            </a:extLst>
          </p:cNvPr>
          <p:cNvSpPr/>
          <p:nvPr/>
        </p:nvSpPr>
        <p:spPr>
          <a:xfrm>
            <a:off x="7904629" y="3726592"/>
            <a:ext cx="4180572" cy="232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Rainfall occurs mostly when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 is Negative</a:t>
            </a:r>
          </a:p>
          <a:p>
            <a:pPr marL="285750" indent="-28575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94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state of Mercury, Venus, Saturn and Neptune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having high influence on rain</a:t>
            </a:r>
          </a:p>
        </p:txBody>
      </p:sp>
    </p:spTree>
    <p:extLst>
      <p:ext uri="{BB962C8B-B14F-4D97-AF65-F5344CB8AC3E}">
        <p14:creationId xmlns:p14="http://schemas.microsoft.com/office/powerpoint/2010/main" val="988650269"/>
      </p:ext>
    </p:extLst>
  </p:cSld>
  <p:clrMapOvr>
    <a:masterClrMapping/>
  </p:clrMapOvr>
  <p:transition spd="slow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3182" y="720436"/>
            <a:ext cx="6629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149927" y="152401"/>
            <a:ext cx="8375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Calculating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Ephemeries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Alcyone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software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2263485"/>
            <a:ext cx="5922818" cy="4442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85754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81" y="0"/>
            <a:ext cx="10252363" cy="672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36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235EA2-F415-7346-A511-150FC1D3B3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7930" b="20961"/>
          <a:stretch/>
        </p:blipFill>
        <p:spPr>
          <a:xfrm>
            <a:off x="135610" y="291845"/>
            <a:ext cx="11727953" cy="48547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C7097E-5FC4-774B-8B0C-CD7C48832425}"/>
              </a:ext>
            </a:extLst>
          </p:cNvPr>
          <p:cNvSpPr txBox="1"/>
          <p:nvPr/>
        </p:nvSpPr>
        <p:spPr>
          <a:xfrm>
            <a:off x="135610" y="0"/>
            <a:ext cx="5960390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Rainfall Forecast based on planet position – An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26AE2A-D648-0E4E-AB09-46C94DCC51E2}"/>
              </a:ext>
            </a:extLst>
          </p:cNvPr>
          <p:cNvSpPr txBox="1"/>
          <p:nvPr/>
        </p:nvSpPr>
        <p:spPr>
          <a:xfrm>
            <a:off x="484616" y="5049652"/>
            <a:ext cx="7038402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 is negative and all planets have strong conjunction</a:t>
            </a:r>
          </a:p>
          <a:p>
            <a:pPr marL="285750" indent="-285750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Venus conjunct with Saturn and Neptune</a:t>
            </a:r>
          </a:p>
          <a:p>
            <a:pPr marL="285750" indent="-285750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Mercury and Jupiter rule – Highly disturbed atmosphere</a:t>
            </a:r>
          </a:p>
          <a:p>
            <a:pPr marL="285750" indent="-285750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 due to depression</a:t>
            </a:r>
            <a:endParaRPr lang="en-IN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FB9100-98D2-814B-9898-421B05172985}"/>
              </a:ext>
            </a:extLst>
          </p:cNvPr>
          <p:cNvSpPr txBox="1"/>
          <p:nvPr/>
        </p:nvSpPr>
        <p:spPr>
          <a:xfrm>
            <a:off x="8220091" y="5888343"/>
            <a:ext cx="294639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Result: Good rainfall</a:t>
            </a:r>
          </a:p>
        </p:txBody>
      </p:sp>
    </p:spTree>
    <p:extLst>
      <p:ext uri="{BB962C8B-B14F-4D97-AF65-F5344CB8AC3E}">
        <p14:creationId xmlns:p14="http://schemas.microsoft.com/office/powerpoint/2010/main" val="288930387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0DD070C-9FDA-4A6F-9C04-1E0C4ABB8D8C}"/>
              </a:ext>
            </a:extLst>
          </p:cNvPr>
          <p:cNvGraphicFramePr/>
          <p:nvPr/>
        </p:nvGraphicFramePr>
        <p:xfrm>
          <a:off x="606436" y="1530543"/>
          <a:ext cx="10771313" cy="415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ACE3C7F-692E-4F3B-802A-489E4978F0C3}"/>
              </a:ext>
            </a:extLst>
          </p:cNvPr>
          <p:cNvSpPr txBox="1"/>
          <p:nvPr/>
        </p:nvSpPr>
        <p:spPr>
          <a:xfrm>
            <a:off x="606436" y="252327"/>
            <a:ext cx="2078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Types</a:t>
            </a:r>
            <a:endParaRPr lang="en-IN" sz="5400" dirty="0"/>
          </a:p>
        </p:txBody>
      </p:sp>
    </p:spTree>
    <p:extLst>
      <p:ext uri="{BB962C8B-B14F-4D97-AF65-F5344CB8AC3E}">
        <p14:creationId xmlns:p14="http://schemas.microsoft.com/office/powerpoint/2010/main" val="3237114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Description: C:\Users\Admin\Desktop\Tamil_Nadu_Agricultural_University_Logo.gif">
            <a:extLst>
              <a:ext uri="{FF2B5EF4-FFF2-40B4-BE49-F238E27FC236}">
                <a16:creationId xmlns:a16="http://schemas.microsoft.com/office/drawing/2014/main" id="{4288D0A1-432D-9842-A21F-08056F9519A9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754" y="6168754"/>
            <a:ext cx="705480" cy="6892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83ABCD-653F-BE4A-9462-7AF15C59622F}"/>
              </a:ext>
            </a:extLst>
          </p:cNvPr>
          <p:cNvSpPr txBox="1"/>
          <p:nvPr/>
        </p:nvSpPr>
        <p:spPr>
          <a:xfrm>
            <a:off x="304800" y="55420"/>
            <a:ext cx="495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Astrometeorology</a:t>
            </a:r>
            <a:r>
              <a:rPr lang="en-I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rainfall prediction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405FCE-38BF-714C-8504-1D87D2B58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" y="628710"/>
            <a:ext cx="11416145" cy="48557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33DEBA-BD65-9B48-829D-5B788EA51F7C}"/>
              </a:ext>
            </a:extLst>
          </p:cNvPr>
          <p:cNvSpPr txBox="1"/>
          <p:nvPr/>
        </p:nvSpPr>
        <p:spPr>
          <a:xfrm>
            <a:off x="304800" y="5623886"/>
            <a:ext cx="5791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 is negative and Mars inactive</a:t>
            </a:r>
          </a:p>
          <a:p>
            <a:pPr marL="285750" indent="-285750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Neptune @ 60 with Sun, Mercury and Venus</a:t>
            </a:r>
          </a:p>
          <a:p>
            <a:pPr marL="285750" indent="-285750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Saturn is @ 180, but negative</a:t>
            </a:r>
            <a:endParaRPr lang="en-IN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66148E-5E57-D546-B120-FA0170E82583}"/>
              </a:ext>
            </a:extLst>
          </p:cNvPr>
          <p:cNvSpPr/>
          <p:nvPr/>
        </p:nvSpPr>
        <p:spPr>
          <a:xfrm>
            <a:off x="4738255" y="1856509"/>
            <a:ext cx="831272" cy="54032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9A45E-BA2A-E64B-BC75-5F66B935CDF7}"/>
              </a:ext>
            </a:extLst>
          </p:cNvPr>
          <p:cNvSpPr txBox="1"/>
          <p:nvPr/>
        </p:nvSpPr>
        <p:spPr>
          <a:xfrm>
            <a:off x="6227786" y="5767625"/>
            <a:ext cx="549315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Short and heavy downpour, Thunderstorm</a:t>
            </a:r>
          </a:p>
        </p:txBody>
      </p:sp>
    </p:spTree>
    <p:extLst>
      <p:ext uri="{BB962C8B-B14F-4D97-AF65-F5344CB8AC3E}">
        <p14:creationId xmlns:p14="http://schemas.microsoft.com/office/powerpoint/2010/main" val="20246866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2C20B3-10C7-C44E-B020-3E7A3ED84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5349" y="0"/>
            <a:ext cx="10401301" cy="58247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0C95141-B424-C64B-946E-BFCA8D38D9B5}"/>
              </a:ext>
            </a:extLst>
          </p:cNvPr>
          <p:cNvSpPr/>
          <p:nvPr/>
        </p:nvSpPr>
        <p:spPr>
          <a:xfrm>
            <a:off x="1337733" y="5943261"/>
            <a:ext cx="9958917" cy="766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Nearer planets like Mercury &amp; Venus are responsible for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 quick downpour and drizzling rains </a:t>
            </a:r>
          </a:p>
          <a:p>
            <a:pPr marL="285750" indent="-285750" algn="just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Faraway planets like Saturn &amp; Neptune are responsible for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 and heavy rain</a:t>
            </a:r>
          </a:p>
        </p:txBody>
      </p:sp>
    </p:spTree>
    <p:extLst>
      <p:ext uri="{BB962C8B-B14F-4D97-AF65-F5344CB8AC3E}">
        <p14:creationId xmlns:p14="http://schemas.microsoft.com/office/powerpoint/2010/main" val="487985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2899C0-BDCC-6844-B106-26EC61823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14325"/>
            <a:ext cx="6096000" cy="6199052"/>
          </a:xfrm>
          <a:prstGeom prst="rect">
            <a:avLst/>
          </a:prstGeom>
        </p:spPr>
      </p:pic>
      <p:pic>
        <p:nvPicPr>
          <p:cNvPr id="2" name="Picture 1" descr="Description: Description: C:\Users\Admin\Desktop\Tamil_Nadu_Agricultural_University_Logo.gif">
            <a:extLst>
              <a:ext uri="{FF2B5EF4-FFF2-40B4-BE49-F238E27FC236}">
                <a16:creationId xmlns:a16="http://schemas.microsoft.com/office/drawing/2014/main" id="{4288D0A1-432D-9842-A21F-08056F9519A9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754" y="6168754"/>
            <a:ext cx="705480" cy="689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A98A7E-3EFE-4B47-9AEF-71CCD82D21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43787"/>
          <a:stretch/>
        </p:blipFill>
        <p:spPr>
          <a:xfrm>
            <a:off x="6163732" y="0"/>
            <a:ext cx="5860473" cy="6513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F1602E-A0D8-0C4B-A26B-C5D1154D17B7}"/>
              </a:ext>
            </a:extLst>
          </p:cNvPr>
          <p:cNvSpPr txBox="1"/>
          <p:nvPr/>
        </p:nvSpPr>
        <p:spPr>
          <a:xfrm>
            <a:off x="119062" y="0"/>
            <a:ext cx="5353051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Individual planet azimuth frequency on rainfall events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7D4828-9269-5A43-91DF-0C2C80F1C32E}"/>
              </a:ext>
            </a:extLst>
          </p:cNvPr>
          <p:cNvSpPr txBox="1"/>
          <p:nvPr/>
        </p:nvSpPr>
        <p:spPr>
          <a:xfrm>
            <a:off x="454521" y="6445644"/>
            <a:ext cx="11282958" cy="4294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Planets aspect between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61 - 120</a:t>
            </a:r>
            <a:r>
              <a:rPr lang="en-US" sz="20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 particular location have more influence than other aspects.</a:t>
            </a:r>
          </a:p>
        </p:txBody>
      </p:sp>
    </p:spTree>
    <p:extLst>
      <p:ext uri="{BB962C8B-B14F-4D97-AF65-F5344CB8AC3E}">
        <p14:creationId xmlns:p14="http://schemas.microsoft.com/office/powerpoint/2010/main" val="27711404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030B0ED-89D2-034B-999B-2A4CD9A39E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49090"/>
          <a:stretch/>
        </p:blipFill>
        <p:spPr>
          <a:xfrm>
            <a:off x="95187" y="4119411"/>
            <a:ext cx="5895720" cy="2349121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93DBAF-8CE5-9042-A217-F4B4A85E53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52414"/>
          <a:stretch/>
        </p:blipFill>
        <p:spPr>
          <a:xfrm>
            <a:off x="108942" y="1087485"/>
            <a:ext cx="5881965" cy="2343077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707157-2E51-D540-B124-6E563B61F31D}"/>
              </a:ext>
            </a:extLst>
          </p:cNvPr>
          <p:cNvSpPr txBox="1"/>
          <p:nvPr/>
        </p:nvSpPr>
        <p:spPr>
          <a:xfrm>
            <a:off x="2108621" y="12763"/>
            <a:ext cx="8434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Rainfall causing Azimuth frequency of individual planet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D7F275-6C6C-0246-9984-AFE5900B79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5155"/>
          <a:stretch/>
        </p:blipFill>
        <p:spPr>
          <a:xfrm>
            <a:off x="6325995" y="1102229"/>
            <a:ext cx="5757063" cy="23224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F37DEF-C05D-0442-8F94-842A337CEE76}"/>
              </a:ext>
            </a:extLst>
          </p:cNvPr>
          <p:cNvSpPr txBox="1"/>
          <p:nvPr/>
        </p:nvSpPr>
        <p:spPr>
          <a:xfrm>
            <a:off x="108942" y="570035"/>
            <a:ext cx="3220046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events &gt;0mm in an hour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97D63E-5C27-AD4B-92E5-C42D555E2DD8}"/>
              </a:ext>
            </a:extLst>
          </p:cNvPr>
          <p:cNvSpPr txBox="1"/>
          <p:nvPr/>
        </p:nvSpPr>
        <p:spPr>
          <a:xfrm>
            <a:off x="6325994" y="607569"/>
            <a:ext cx="2805473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– 25 mm in an hour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8FF8F3-573C-1443-8461-41C3797B1DF1}"/>
              </a:ext>
            </a:extLst>
          </p:cNvPr>
          <p:cNvSpPr txBox="1"/>
          <p:nvPr/>
        </p:nvSpPr>
        <p:spPr>
          <a:xfrm>
            <a:off x="95189" y="3703686"/>
            <a:ext cx="3448646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  events 0-2.5mm in an hour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180722-B172-0F43-8031-934D12CB03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646"/>
          <a:stretch/>
        </p:blipFill>
        <p:spPr>
          <a:xfrm>
            <a:off x="6312242" y="4102480"/>
            <a:ext cx="5757063" cy="2343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63176D-5A14-7B49-A978-00AEA2398B90}"/>
              </a:ext>
            </a:extLst>
          </p:cNvPr>
          <p:cNvSpPr txBox="1"/>
          <p:nvPr/>
        </p:nvSpPr>
        <p:spPr>
          <a:xfrm>
            <a:off x="6312242" y="3719308"/>
            <a:ext cx="3448646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  events &gt;25mm in an hour</a:t>
            </a:r>
          </a:p>
        </p:txBody>
      </p:sp>
    </p:spTree>
    <p:extLst>
      <p:ext uri="{BB962C8B-B14F-4D97-AF65-F5344CB8AC3E}">
        <p14:creationId xmlns:p14="http://schemas.microsoft.com/office/powerpoint/2010/main" val="19336544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E0ADEED-4F0E-A343-BF55-FD41E95B81FF}"/>
              </a:ext>
            </a:extLst>
          </p:cNvPr>
          <p:cNvSpPr txBox="1"/>
          <p:nvPr/>
        </p:nvSpPr>
        <p:spPr>
          <a:xfrm>
            <a:off x="44078" y="-2036"/>
            <a:ext cx="7762190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planets’ aspects frequency in different rainfall events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C75245-B54D-D143-BB75-83E9CF1A28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91" t="8740" r="10667" b="16516"/>
          <a:stretch/>
        </p:blipFill>
        <p:spPr>
          <a:xfrm>
            <a:off x="44077" y="529847"/>
            <a:ext cx="5272990" cy="63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811390-3181-3846-A603-97186CB280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751"/>
          <a:stretch/>
        </p:blipFill>
        <p:spPr>
          <a:xfrm>
            <a:off x="5532161" y="558863"/>
            <a:ext cx="6615762" cy="2090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82E345-B64A-2C46-A195-A3F2465BCE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494"/>
          <a:stretch/>
        </p:blipFill>
        <p:spPr>
          <a:xfrm>
            <a:off x="5475010" y="2729887"/>
            <a:ext cx="6615761" cy="18719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6BF0A3-097E-D54E-BE6E-569AEACEF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161" y="4775555"/>
            <a:ext cx="6615762" cy="20908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07AD1F-DB95-AC4D-B111-AE2A19A50E3C}"/>
              </a:ext>
            </a:extLst>
          </p:cNvPr>
          <p:cNvSpPr txBox="1"/>
          <p:nvPr/>
        </p:nvSpPr>
        <p:spPr>
          <a:xfrm>
            <a:off x="5162843" y="499172"/>
            <a:ext cx="12096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C00000"/>
                </a:solidFill>
              </a:rPr>
              <a:t>0-2.5mm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E737F0-5990-CB41-8EF9-5F7D201959D3}"/>
              </a:ext>
            </a:extLst>
          </p:cNvPr>
          <p:cNvSpPr txBox="1"/>
          <p:nvPr/>
        </p:nvSpPr>
        <p:spPr>
          <a:xfrm>
            <a:off x="5162843" y="2649673"/>
            <a:ext cx="12096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C00000"/>
                </a:solidFill>
              </a:rPr>
              <a:t>3-10mm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4150EA-F6C6-454E-B9D2-407F90076638}"/>
              </a:ext>
            </a:extLst>
          </p:cNvPr>
          <p:cNvSpPr txBox="1"/>
          <p:nvPr/>
        </p:nvSpPr>
        <p:spPr>
          <a:xfrm>
            <a:off x="5162843" y="4701498"/>
            <a:ext cx="12096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C00000"/>
                </a:solidFill>
              </a:rPr>
              <a:t>10-25mm</a:t>
            </a:r>
          </a:p>
        </p:txBody>
      </p:sp>
    </p:spTree>
    <p:extLst>
      <p:ext uri="{BB962C8B-B14F-4D97-AF65-F5344CB8AC3E}">
        <p14:creationId xmlns:p14="http://schemas.microsoft.com/office/powerpoint/2010/main" val="33621750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D76016-41F6-ED45-A0B3-28F114E1A5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32" t="8992" r="11238" b="39821"/>
          <a:stretch/>
        </p:blipFill>
        <p:spPr>
          <a:xfrm>
            <a:off x="0" y="609600"/>
            <a:ext cx="5847907" cy="60682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3DC5D2-625E-7C43-81A8-A12D8998AD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48" t="8190" r="10362" b="39798"/>
          <a:stretch/>
        </p:blipFill>
        <p:spPr>
          <a:xfrm>
            <a:off x="6096000" y="609599"/>
            <a:ext cx="5914580" cy="60682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E1AC9C-F9D8-5F46-9E8E-23174503E384}"/>
              </a:ext>
            </a:extLst>
          </p:cNvPr>
          <p:cNvSpPr txBox="1"/>
          <p:nvPr/>
        </p:nvSpPr>
        <p:spPr>
          <a:xfrm>
            <a:off x="2356466" y="27709"/>
            <a:ext cx="8810298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planets’ aspects on rainfall events with 10 -25mm per hour</a:t>
            </a:r>
          </a:p>
        </p:txBody>
      </p:sp>
    </p:spTree>
    <p:extLst>
      <p:ext uri="{BB962C8B-B14F-4D97-AF65-F5344CB8AC3E}">
        <p14:creationId xmlns:p14="http://schemas.microsoft.com/office/powerpoint/2010/main" val="19903775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E6ECDD-FABD-5F46-95EA-874F8C294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287"/>
            <a:ext cx="6156197" cy="61456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B08C1C-10D3-234D-841B-03F3C0766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622" y="633287"/>
            <a:ext cx="5829378" cy="61456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767993-CA9D-DA44-9FB0-76435A2B085C}"/>
              </a:ext>
            </a:extLst>
          </p:cNvPr>
          <p:cNvSpPr txBox="1"/>
          <p:nvPr/>
        </p:nvSpPr>
        <p:spPr>
          <a:xfrm>
            <a:off x="2356466" y="27709"/>
            <a:ext cx="8810298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planets’ aspects on rainfall events with 10 -25mm per hour</a:t>
            </a:r>
          </a:p>
        </p:txBody>
      </p:sp>
    </p:spTree>
    <p:extLst>
      <p:ext uri="{BB962C8B-B14F-4D97-AF65-F5344CB8AC3E}">
        <p14:creationId xmlns:p14="http://schemas.microsoft.com/office/powerpoint/2010/main" val="42113307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3C9DB66-22DA-3649-9349-4665EEA159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54742" y="461665"/>
            <a:ext cx="11491452" cy="61499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04330C-372D-6E47-86FE-8CFA9797CB76}"/>
              </a:ext>
            </a:extLst>
          </p:cNvPr>
          <p:cNvSpPr txBox="1"/>
          <p:nvPr/>
        </p:nvSpPr>
        <p:spPr>
          <a:xfrm>
            <a:off x="3843338" y="0"/>
            <a:ext cx="3814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Astromet study on Wind</a:t>
            </a:r>
          </a:p>
        </p:txBody>
      </p:sp>
    </p:spTree>
    <p:extLst>
      <p:ext uri="{BB962C8B-B14F-4D97-AF65-F5344CB8AC3E}">
        <p14:creationId xmlns:p14="http://schemas.microsoft.com/office/powerpoint/2010/main" val="4656592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919706E-B7D8-1975-7DE2-107F4B436D44}"/>
              </a:ext>
            </a:extLst>
          </p:cNvPr>
          <p:cNvSpPr txBox="1"/>
          <p:nvPr/>
        </p:nvSpPr>
        <p:spPr>
          <a:xfrm>
            <a:off x="69275" y="4237801"/>
            <a:ext cx="12081164" cy="2570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Latha" panose="020B0604020202020204" pitchFamily="34" charset="0"/>
              </a:rPr>
              <a:t>The Sun at 31-60 and 61-90 degrees azimuth had greatly influenced the solar radiation event 75.1 to 90 MJ/m</a:t>
            </a:r>
            <a:r>
              <a:rPr lang="en-US" sz="22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Latha" panose="020B0604020202020204" pitchFamily="34" charset="0"/>
              </a:rPr>
              <a:t>2</a:t>
            </a:r>
            <a:r>
              <a:rPr lang="en-US" sz="2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Latha" panose="020B0604020202020204" pitchFamily="34" charset="0"/>
              </a:rPr>
              <a:t>,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Latha" panose="020B0604020202020204" pitchFamily="34" charset="0"/>
              </a:rPr>
              <a:t>whereas, the azimuth of 241-270 and 271-300 degree highly influenced lower solar radiation event of less than 15 MJ/m</a:t>
            </a:r>
            <a:r>
              <a:rPr lang="en-US" sz="22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Latha" panose="020B0604020202020204" pitchFamily="34" charset="0"/>
              </a:rPr>
              <a:t>2</a:t>
            </a:r>
            <a:r>
              <a:rPr lang="en-US" sz="2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Latha" panose="020B0604020202020204" pitchFamily="34" charset="0"/>
              </a:rPr>
              <a:t>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Latha" panose="020B0604020202020204" pitchFamily="34" charset="0"/>
              </a:rPr>
              <a:t>The azimuth of 91-120 degree had higher influence at solar radiation event of 15.1 to 30 MJ/m</a:t>
            </a:r>
            <a:r>
              <a:rPr lang="en-US" sz="22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Latha" panose="020B0604020202020204" pitchFamily="34" charset="0"/>
              </a:rPr>
              <a:t>2</a:t>
            </a:r>
            <a:r>
              <a:rPr lang="en-US" sz="2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Latha" panose="020B0604020202020204" pitchFamily="34" charset="0"/>
              </a:rPr>
              <a:t>.</a:t>
            </a:r>
            <a:endParaRPr lang="en-IN" sz="2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Latha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5066A2-47ED-7360-F22D-44FFD06D5B11}"/>
              </a:ext>
            </a:extLst>
          </p:cNvPr>
          <p:cNvSpPr txBox="1"/>
          <p:nvPr/>
        </p:nvSpPr>
        <p:spPr>
          <a:xfrm>
            <a:off x="110836" y="181523"/>
            <a:ext cx="339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Hourly Solar Radiation events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AD6E03-06A4-4350-BB5F-B2AC1A059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350" y="647837"/>
            <a:ext cx="9051820" cy="35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996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bar chart&#10;&#10;Description automatically generated">
            <a:extLst>
              <a:ext uri="{FF2B5EF4-FFF2-40B4-BE49-F238E27FC236}">
                <a16:creationId xmlns:a16="http://schemas.microsoft.com/office/drawing/2014/main" id="{B5CEA8C2-CD51-8D65-A658-538C9C1F771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603876" y="503925"/>
            <a:ext cx="8984248" cy="35831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FCA532-A168-28FA-D7C6-604D73BD9A23}"/>
              </a:ext>
            </a:extLst>
          </p:cNvPr>
          <p:cNvSpPr txBox="1"/>
          <p:nvPr/>
        </p:nvSpPr>
        <p:spPr>
          <a:xfrm>
            <a:off x="138545" y="4278036"/>
            <a:ext cx="11823949" cy="2522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Sun A</a:t>
            </a:r>
            <a:r>
              <a:rPr lang="en-I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zimuth between 91-120 degrees showed an increasing trend of influence with increase in temperature, which showed no influence for &lt;12</a:t>
            </a:r>
            <a:r>
              <a:rPr lang="en-IN" sz="24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I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and at its maximum influence (68%) for &gt;42</a:t>
            </a:r>
            <a:r>
              <a:rPr lang="en-IN" sz="24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I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  <a:p>
            <a:pPr marL="285750" indent="-285750" algn="just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Sun’s azimuth 241-270 degrees had started its influence from 18</a:t>
            </a:r>
            <a:r>
              <a:rPr lang="en-IN" sz="24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I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C, maximum influence observed for 24-30</a:t>
            </a:r>
            <a:r>
              <a:rPr lang="en-IN" sz="24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I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and become decreasing with increasing temperature.</a:t>
            </a:r>
            <a:r>
              <a:rPr lang="en-I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D7070A-CAB5-AFD8-FA95-47D10152335F}"/>
              </a:ext>
            </a:extLst>
          </p:cNvPr>
          <p:cNvSpPr txBox="1"/>
          <p:nvPr/>
        </p:nvSpPr>
        <p:spPr>
          <a:xfrm>
            <a:off x="427575" y="134593"/>
            <a:ext cx="2876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Hourly Temperature events</a:t>
            </a:r>
          </a:p>
        </p:txBody>
      </p:sp>
    </p:spTree>
    <p:extLst>
      <p:ext uri="{BB962C8B-B14F-4D97-AF65-F5344CB8AC3E}">
        <p14:creationId xmlns:p14="http://schemas.microsoft.com/office/powerpoint/2010/main" val="1809112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AD2EC4-FEEB-4A7A-AF7E-6E788AFFC03F}"/>
              </a:ext>
            </a:extLst>
          </p:cNvPr>
          <p:cNvSpPr txBox="1"/>
          <p:nvPr/>
        </p:nvSpPr>
        <p:spPr>
          <a:xfrm>
            <a:off x="232229" y="1062843"/>
            <a:ext cx="7416072" cy="2809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sz="2400" dirty="0"/>
              <a:t>Dragonfly fly low(rain in few hours)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Termites and ants move in rows (rain in a day)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Active Red hairy caterpillar (Rain in a day)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Wasps build nests near the ground – strong wind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76266E-ADD2-4746-A3FE-7D9445D659C3}"/>
              </a:ext>
            </a:extLst>
          </p:cNvPr>
          <p:cNvSpPr txBox="1"/>
          <p:nvPr/>
        </p:nvSpPr>
        <p:spPr>
          <a:xfrm>
            <a:off x="232229" y="134587"/>
            <a:ext cx="11698514" cy="76944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Insects</a:t>
            </a:r>
            <a:endParaRPr lang="en-IN" sz="4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1C1EC92-6ABC-4BF0-AC92-707DE3FAA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25" y="3867905"/>
            <a:ext cx="3189983" cy="246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064231-D44B-4D21-9178-03BB36A67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461" y="3810306"/>
            <a:ext cx="3590003" cy="25788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DE2DC1-50B3-431B-A3BF-5BFBB8FB81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022" y="3867905"/>
            <a:ext cx="3728279" cy="24636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411718-8155-4997-80FE-B78D8D1F08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1388" y="1034198"/>
            <a:ext cx="3590003" cy="23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419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F9B82-E7C3-E12D-87F6-366C04E31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ng range weather forecasts for W Yorks and Yonder using astro meteorology  | Just another WordPress.com site">
            <a:extLst>
              <a:ext uri="{FF2B5EF4-FFF2-40B4-BE49-F238E27FC236}">
                <a16:creationId xmlns:a16="http://schemas.microsoft.com/office/drawing/2014/main" id="{9B6501D2-313D-3F16-3B63-7D245F9EB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662" y="202418"/>
            <a:ext cx="2264334" cy="182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EE5BDD-0A80-8264-6F34-DAFF75BC3FD9}"/>
              </a:ext>
            </a:extLst>
          </p:cNvPr>
          <p:cNvSpPr/>
          <p:nvPr/>
        </p:nvSpPr>
        <p:spPr>
          <a:xfrm>
            <a:off x="80011" y="21994"/>
            <a:ext cx="9418320" cy="1329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Salient findings </a:t>
            </a:r>
            <a:endParaRPr lang="en-IN" sz="2000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Symbol" pitchFamily="2" charset="2"/>
              <a:buChar char=""/>
            </a:pPr>
            <a:r>
              <a:rPr lang="en-US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Planets have good influence on the weather of a location and vary with the azimuth and activeness of individual planet and aspect with another planet.</a:t>
            </a:r>
            <a:endParaRPr lang="en-IN" sz="2000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99F366-E369-82B3-D65F-01AF4D1F5E5A}"/>
              </a:ext>
            </a:extLst>
          </p:cNvPr>
          <p:cNvSpPr/>
          <p:nvPr/>
        </p:nvSpPr>
        <p:spPr>
          <a:xfrm>
            <a:off x="80010" y="1439314"/>
            <a:ext cx="12111989" cy="5553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tabLst>
                <a:tab pos="201295" algn="l"/>
              </a:tabLst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Rainfall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01295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Among the planets, the Saturn and Neptune at 61 – 90 and 271 – 300 degrees azimuth had higher rainfall influencing capability. </a:t>
            </a:r>
            <a:r>
              <a:rPr lang="en-US" sz="2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01295" algn="l"/>
              </a:tabLst>
            </a:pPr>
            <a:r>
              <a:rPr lang="en-US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Nearer planet influenced short spell rains, whereas far away planets have continuous long spell for  2 -3 days. </a:t>
            </a:r>
          </a:p>
          <a:p>
            <a:pPr marL="342900" indent="-3429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01295" algn="l"/>
              </a:tabLst>
            </a:pPr>
            <a:r>
              <a:rPr lang="en-US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Active state of Venus, Saturn and Neptune, while Negative state of Sun and Mars had induced rainfall events.</a:t>
            </a:r>
          </a:p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tabLst>
                <a:tab pos="201295" algn="l"/>
              </a:tabLst>
            </a:pPr>
            <a:endParaRPr lang="en-US" sz="1000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tabLst>
                <a:tab pos="201295" algn="l"/>
              </a:tabLst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Wind speed</a:t>
            </a:r>
          </a:p>
          <a:p>
            <a:pPr marL="342900" lvl="0" indent="-3429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Symbol" pitchFamily="2" charset="2"/>
              <a:buChar char=""/>
            </a:pPr>
            <a:r>
              <a:rPr lang="en-US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Irrespective of planet, the azimuth range of 61 – 120 degree and 240 – 300 degree had good influence on the wind speeds in the study locations. </a:t>
            </a:r>
          </a:p>
          <a:p>
            <a:pPr marL="342900" lvl="0" indent="-3429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Symbol" pitchFamily="2" charset="2"/>
              <a:buChar char=""/>
            </a:pPr>
            <a:r>
              <a:rPr lang="en-US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In particular, the planets at 100-120 degree azimuth had increased influence on the increasing wind speed than other angle.</a:t>
            </a:r>
          </a:p>
          <a:p>
            <a:pPr marL="342900" lvl="0" indent="-3429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Symbol" pitchFamily="2" charset="2"/>
              <a:buChar char=""/>
            </a:pPr>
            <a:r>
              <a:rPr lang="en-US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Among the planets, Neptune and Mercury had higher number of wind speed influencing capability. </a:t>
            </a:r>
          </a:p>
          <a:p>
            <a:pPr marL="342900" lvl="0" indent="-3429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Symbol" pitchFamily="2" charset="2"/>
              <a:buChar char=""/>
            </a:pPr>
            <a:r>
              <a:rPr lang="en-US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Active Mercury, Venus, Moon, Mars, Jupiter &amp; Uranus or ruling Saturn increased the wind speed of a location.</a:t>
            </a:r>
            <a:r>
              <a:rPr lang="en-I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0109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413F98-281F-4BA4-8747-336CCC8D9A7D}"/>
              </a:ext>
            </a:extLst>
          </p:cNvPr>
          <p:cNvSpPr txBox="1"/>
          <p:nvPr/>
        </p:nvSpPr>
        <p:spPr>
          <a:xfrm>
            <a:off x="124691" y="701550"/>
            <a:ext cx="12067309" cy="5697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atha" panose="020B0604020202020204" pitchFamily="34" charset="0"/>
              </a:rPr>
              <a:t>Tem</a:t>
            </a:r>
            <a:r>
              <a:rPr lang="en-I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Latha" panose="020B0604020202020204" pitchFamily="34" charset="0"/>
              </a:rPr>
              <a:t>perature</a:t>
            </a:r>
            <a:endParaRPr lang="en-IN" sz="20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Latha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IN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Latha" panose="020B0604020202020204" pitchFamily="34" charset="0"/>
              </a:rPr>
              <a:t>T</a:t>
            </a:r>
            <a:r>
              <a:rPr lang="en-I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atha" panose="020B0604020202020204" pitchFamily="34" charset="0"/>
              </a:rPr>
              <a:t>emperature and solar radiation events had concentrated in 61-120 and 241-300 degree azimuth. 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I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atha" panose="020B0604020202020204" pitchFamily="34" charset="0"/>
              </a:rPr>
              <a:t>Presence of the Sun, Mercury, Venus, the Moon and Neptune at 271-300 degree azimuth, Mars at 61-90, Jupiter at 120-150, Saturn at 301-330, Uranus at 211-240 degree azimuth had also influenced lower temperature events. 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buFont typeface="Symbol" pitchFamily="2" charset="2"/>
              <a:buChar char=""/>
            </a:pPr>
            <a:r>
              <a:rPr lang="en-I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atha" panose="020B0604020202020204" pitchFamily="34" charset="0"/>
              </a:rPr>
              <a:t>High temperature events (above 36</a:t>
            </a:r>
            <a:r>
              <a:rPr lang="en-IN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atha" panose="020B0604020202020204" pitchFamily="34" charset="0"/>
              </a:rPr>
              <a:t>o</a:t>
            </a:r>
            <a:r>
              <a:rPr lang="en-I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atha" panose="020B0604020202020204" pitchFamily="34" charset="0"/>
              </a:rPr>
              <a:t>C) were observed when the Sun, Mercury, Venus, the Moon, Mars, Jupiter and Uranus were at 91-120 degree azimuth. Whereas, Saturn at 271-300 and Neptune at 61-90 degree had high influence on high temperature events. 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buFont typeface="Symbol" pitchFamily="2" charset="2"/>
              <a:buChar char=""/>
            </a:pPr>
            <a:endParaRPr lang="en-I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IN" sz="2000" b="1" dirty="0">
                <a:latin typeface="Times New Roman" panose="02020603050405020304" pitchFamily="18" charset="0"/>
                <a:ea typeface="Calibri" panose="020F0502020204030204" pitchFamily="34" charset="0"/>
                <a:cs typeface="Latha" panose="020B0604020202020204" pitchFamily="34" charset="0"/>
              </a:rPr>
              <a:t>S</a:t>
            </a:r>
            <a:r>
              <a:rPr lang="en-I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atha" panose="020B0604020202020204" pitchFamily="34" charset="0"/>
              </a:rPr>
              <a:t>olar radiation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 typeface="Symbol" pitchFamily="2" charset="2"/>
              <a:buChar char=""/>
            </a:pPr>
            <a:r>
              <a:rPr lang="en-I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atha" panose="020B0604020202020204" pitchFamily="34" charset="0"/>
              </a:rPr>
              <a:t>Neptune followed by Saturn, Jupiter, Uranus and the Sun at 271-300 degree azimuth had influenced the lower radiation. 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 typeface="Symbol" pitchFamily="2" charset="2"/>
              <a:buChar char=""/>
            </a:pPr>
            <a:r>
              <a:rPr lang="en-IN" sz="2000" dirty="0">
                <a:latin typeface="Times New Roman" panose="02020603050405020304" pitchFamily="18" charset="0"/>
                <a:ea typeface="Calibri" panose="020F0502020204030204" pitchFamily="34" charset="0"/>
                <a:cs typeface="Latha" panose="020B0604020202020204" pitchFamily="34" charset="0"/>
              </a:rPr>
              <a:t>In contrast </a:t>
            </a:r>
            <a:r>
              <a:rPr lang="en-I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atha" panose="020B0604020202020204" pitchFamily="34" charset="0"/>
              </a:rPr>
              <a:t>the 61-90 degree azimuth of the Sun, Mercury, Venus, the Moon, Mars, Jupiter and Uranus had influence on the higher solar radiation event (&gt;60MJ/m</a:t>
            </a:r>
            <a:r>
              <a:rPr lang="en-IN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atha" panose="020B0604020202020204" pitchFamily="34" charset="0"/>
              </a:rPr>
              <a:t>2</a:t>
            </a:r>
            <a:r>
              <a:rPr lang="en-I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atha" panose="020B0604020202020204" pitchFamily="34" charset="0"/>
              </a:rPr>
              <a:t>). </a:t>
            </a:r>
            <a:endParaRPr lang="en-I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  <p:pic>
        <p:nvPicPr>
          <p:cNvPr id="2050" name="Picture 2" descr="What Is Solar Radiation, How Is It Formed &amp; What Are The Different Types">
            <a:extLst>
              <a:ext uri="{FF2B5EF4-FFF2-40B4-BE49-F238E27FC236}">
                <a16:creationId xmlns:a16="http://schemas.microsoft.com/office/drawing/2014/main" id="{01CF75B1-0E80-8A62-76C4-37A5ADDBA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16" y="78729"/>
            <a:ext cx="2730484" cy="93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14EBE6-E009-1CFC-10E7-70632597A7AB}"/>
              </a:ext>
            </a:extLst>
          </p:cNvPr>
          <p:cNvSpPr txBox="1"/>
          <p:nvPr/>
        </p:nvSpPr>
        <p:spPr>
          <a:xfrm>
            <a:off x="0" y="1443841"/>
            <a:ext cx="12192000" cy="4191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b="1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Astrometeorology could be a good option for alternate forecasting method to </a:t>
            </a:r>
            <a:r>
              <a:rPr lang="en-IN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 weather forecast.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ybrid forecast developed by integrating the astrometeorology with numerical weather forecasting and probability method will improve the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weathr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 accuracy and critical success index of the forecast.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combining the astrometeorology with other methods of forecast will increase usability of forecast in agriculture by reducing the false alarms.</a:t>
            </a:r>
          </a:p>
          <a:p>
            <a:pPr algn="l">
              <a:lnSpc>
                <a:spcPct val="150000"/>
              </a:lnSpc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000" b="1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Way forward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variations in the astrometeorological forecast accuracy need to be narrow down by studying in detail.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8033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F2203E-9F89-143D-DC66-FC0666891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08C99E-9488-1885-EF9A-00F37788E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57" y="415029"/>
            <a:ext cx="5806943" cy="60279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2355FC-99B3-2D51-5C02-A226AB494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516" y="879827"/>
            <a:ext cx="5768894" cy="480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984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10470F-D824-5C6E-9174-1AB264C35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487" y="327094"/>
            <a:ext cx="5652455" cy="5760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DDAC3A-F3B1-3FE3-4743-53CC360B2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058" y="327094"/>
            <a:ext cx="5471634" cy="55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119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722D5E-82B1-805B-8798-5B2BB672A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63" y="354053"/>
            <a:ext cx="4762913" cy="63784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2A5E2A-8208-AB0C-7BD6-5F8A2680F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712" y="498845"/>
            <a:ext cx="4801016" cy="60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636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661B5C-949C-CDB7-4DAF-C249DA7BF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467" y="342469"/>
            <a:ext cx="9431066" cy="61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481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11240"/>
            <a:ext cx="12192000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Lunar phases on the productivity and quality of rice varieties</a:t>
            </a:r>
            <a:endParaRPr lang="en-IN" sz="28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67CAB97-11D8-9508-D18E-EE159778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8761" y="1368199"/>
            <a:ext cx="3258498" cy="304186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4D11A6F-02BC-3BC2-E6E4-8CE84262B5D3}"/>
              </a:ext>
            </a:extLst>
          </p:cNvPr>
          <p:cNvSpPr txBox="1"/>
          <p:nvPr/>
        </p:nvSpPr>
        <p:spPr>
          <a:xfrm>
            <a:off x="159559" y="4751400"/>
            <a:ext cx="8359202" cy="2078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01295" algn="l"/>
              </a:tabLst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en-US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raditional</a:t>
            </a:r>
            <a:r>
              <a:rPr lang="en-US" spc="5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en-US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Kullakar</a:t>
            </a:r>
            <a:r>
              <a:rPr lang="en-US" spc="5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&amp;</a:t>
            </a:r>
            <a:r>
              <a:rPr lang="en-US" spc="5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Karunkuruvai</a:t>
            </a:r>
            <a:r>
              <a:rPr lang="en-US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&amp; Conventional (ADT 43 &amp; ASD 16)</a:t>
            </a:r>
          </a:p>
          <a:p>
            <a:pPr marL="342900" indent="-3429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01295" algn="l"/>
              </a:tabLst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Sowing Day: New moon, 1</a:t>
            </a:r>
            <a:r>
              <a:rPr lang="en-US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Quarter, Full moon, 3</a:t>
            </a:r>
            <a:r>
              <a:rPr lang="en-US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rd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Quarter</a:t>
            </a:r>
            <a:r>
              <a:rPr lang="en-US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</a:t>
            </a:r>
            <a:endParaRPr lang="en-IN" b="1" dirty="0">
              <a:solidFill>
                <a:srgbClr val="002060"/>
              </a:solidFill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Karunkuruvai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ADT 43 responded positively to lunar phases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Sowing at 3</a:t>
            </a:r>
            <a:r>
              <a:rPr lang="en-US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Qtr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 planted at 1</a:t>
            </a:r>
            <a:r>
              <a:rPr lang="en-US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Qtr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flowering at full moon performed better 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best sowing time is new moon &amp; 1</a:t>
            </a:r>
            <a:r>
              <a:rPr lang="en-US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quarter sown.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CAF661C-C44B-DF89-8ECC-0B59D987B4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3" t="805" r="1306" b="2516"/>
          <a:stretch/>
        </p:blipFill>
        <p:spPr>
          <a:xfrm>
            <a:off x="159559" y="1126759"/>
            <a:ext cx="7503983" cy="35347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53F8748-B646-6BE1-12F0-AC4FA7B442E4}"/>
              </a:ext>
            </a:extLst>
          </p:cNvPr>
          <p:cNvSpPr txBox="1"/>
          <p:nvPr/>
        </p:nvSpPr>
        <p:spPr>
          <a:xfrm>
            <a:off x="254698" y="4078884"/>
            <a:ext cx="2337044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416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Grain yield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A5507D1-EAF8-69FF-792B-9AFB71ECDD06}"/>
              </a:ext>
            </a:extLst>
          </p:cNvPr>
          <p:cNvGrpSpPr/>
          <p:nvPr/>
        </p:nvGrpSpPr>
        <p:grpSpPr>
          <a:xfrm>
            <a:off x="9794240" y="63823"/>
            <a:ext cx="2357647" cy="1214435"/>
            <a:chOff x="88921" y="62634"/>
            <a:chExt cx="1615921" cy="1214435"/>
          </a:xfrm>
        </p:grpSpPr>
        <p:sp>
          <p:nvSpPr>
            <p:cNvPr id="39" name="Snip Same-side Corner of Rectangle 38">
              <a:extLst>
                <a:ext uri="{FF2B5EF4-FFF2-40B4-BE49-F238E27FC236}">
                  <a16:creationId xmlns:a16="http://schemas.microsoft.com/office/drawing/2014/main" id="{74860ED8-96F6-4A5C-E5A6-1795655ED20D}"/>
                </a:ext>
              </a:extLst>
            </p:cNvPr>
            <p:cNvSpPr/>
            <p:nvPr/>
          </p:nvSpPr>
          <p:spPr>
            <a:xfrm>
              <a:off x="129660" y="62634"/>
              <a:ext cx="1493313" cy="1214435"/>
            </a:xfrm>
            <a:prstGeom prst="snip2SameRect">
              <a:avLst>
                <a:gd name="adj1" fmla="val 3308"/>
                <a:gd name="adj2" fmla="val 20645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99C252-A7AD-DE10-87C9-5F9C79F760F5}"/>
                </a:ext>
              </a:extLst>
            </p:cNvPr>
            <p:cNvSpPr/>
            <p:nvPr/>
          </p:nvSpPr>
          <p:spPr>
            <a:xfrm>
              <a:off x="88921" y="103426"/>
              <a:ext cx="161592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IN" b="1" dirty="0">
                  <a:solidFill>
                    <a:srgbClr val="C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Scientist involved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IN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Dr.</a:t>
              </a:r>
              <a:r>
                <a:rPr lang="en-IN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N. </a:t>
              </a:r>
              <a:r>
                <a:rPr lang="en-IN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Maragatham</a:t>
              </a:r>
              <a:endParaRPr lang="en-IN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IN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IN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Dr.</a:t>
              </a:r>
              <a:r>
                <a:rPr lang="en-IN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Ga. Dheebakaran</a:t>
              </a:r>
              <a:endPara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2715D3A-C042-094F-EDC5-7ECB9D67ED76}"/>
              </a:ext>
            </a:extLst>
          </p:cNvPr>
          <p:cNvSpPr txBox="1"/>
          <p:nvPr/>
        </p:nvSpPr>
        <p:spPr>
          <a:xfrm>
            <a:off x="8518761" y="4943805"/>
            <a:ext cx="3341791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Information</a:t>
            </a:r>
          </a:p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Sowing of rice during 3</a:t>
            </a:r>
            <a:r>
              <a:rPr lang="en-US" b="1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quarter or planting during 1</a:t>
            </a:r>
            <a:r>
              <a:rPr lang="en-US" b="1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quarter produce higher yield</a:t>
            </a:r>
          </a:p>
        </p:txBody>
      </p:sp>
    </p:spTree>
    <p:extLst>
      <p:ext uri="{BB962C8B-B14F-4D97-AF65-F5344CB8AC3E}">
        <p14:creationId xmlns:p14="http://schemas.microsoft.com/office/powerpoint/2010/main" val="4160918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EA8EE9-F52E-4E0E-B07B-167CE2D03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925" y="1714500"/>
            <a:ext cx="80581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8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488382-56DF-4F76-8EC8-7781B2F9BC22}"/>
              </a:ext>
            </a:extLst>
          </p:cNvPr>
          <p:cNvSpPr txBox="1"/>
          <p:nvPr/>
        </p:nvSpPr>
        <p:spPr>
          <a:xfrm>
            <a:off x="159656" y="439391"/>
            <a:ext cx="11843657" cy="196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2800" dirty="0">
                <a:cs typeface="Times New Roman" panose="02020603050405020304" pitchFamily="18" charset="0"/>
              </a:rPr>
              <a:t>Fireflies dancing at night on the forest is a sign of early start of monsoon.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2800" dirty="0">
                <a:cs typeface="Times New Roman" panose="02020603050405020304" pitchFamily="18" charset="0"/>
              </a:rPr>
              <a:t>Appearance of red ants and rapidly increasing size is sign of good rains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Centipedes carrying their eggs and shift them to safer places</a:t>
            </a:r>
            <a:endParaRPr lang="en-IN" sz="2800" dirty="0"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E51F7-E3BE-4888-A5FD-AF6902A18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304" y="3865624"/>
            <a:ext cx="3819525" cy="2546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3E065A-4F23-4F8C-AE85-5889828B5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68" y="3865624"/>
            <a:ext cx="3484466" cy="2546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96E941-7C02-435C-9565-2194A2A4B0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068" y="3865624"/>
            <a:ext cx="3536054" cy="254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03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D98A86-F7F3-4079-87C2-F1C48305A61B}"/>
              </a:ext>
            </a:extLst>
          </p:cNvPr>
          <p:cNvSpPr txBox="1"/>
          <p:nvPr/>
        </p:nvSpPr>
        <p:spPr>
          <a:xfrm>
            <a:off x="207817" y="110836"/>
            <a:ext cx="11762509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2400" dirty="0">
                <a:cs typeface="Times New Roman" panose="02020603050405020304" pitchFamily="18" charset="0"/>
              </a:rPr>
              <a:t>Big black scorpion appears frequently on the farm indicates occurrence of rainfall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2400" dirty="0">
                <a:cs typeface="Times New Roman" panose="02020603050405020304" pitchFamily="18" charset="0"/>
              </a:rPr>
              <a:t>Presence of millipedes indicates onset of rainfall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2400" dirty="0">
                <a:cs typeface="Times New Roman" panose="02020603050405020304" pitchFamily="18" charset="0"/>
              </a:rPr>
              <a:t>Ants sealing off holes into ant mound indicates rain to fall very soon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2400" dirty="0">
                <a:cs typeface="Times New Roman" panose="02020603050405020304" pitchFamily="18" charset="0"/>
              </a:rPr>
              <a:t>Spiders leaving their webs indicates occurrence of rain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IN" sz="2400" dirty="0"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IN" sz="2400" dirty="0"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IN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7CF399-AF2B-4FD3-8457-D99757FB63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7" y="3034145"/>
            <a:ext cx="3362038" cy="2521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20E20B-E78C-4409-ABA5-C964AAF84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287" y="4596583"/>
            <a:ext cx="2499404" cy="1901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FB693D-C119-4BD4-991D-2064AA20C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039" y="4611925"/>
            <a:ext cx="2381644" cy="18858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4F491E-CAE4-4B32-B30D-E8EF432F81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8"/>
          <a:stretch/>
        </p:blipFill>
        <p:spPr>
          <a:xfrm>
            <a:off x="8851719" y="2827307"/>
            <a:ext cx="3192124" cy="235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9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4F20C0-DD1A-4670-885F-7368AF0261AA}"/>
              </a:ext>
            </a:extLst>
          </p:cNvPr>
          <p:cNvSpPr txBox="1"/>
          <p:nvPr/>
        </p:nvSpPr>
        <p:spPr>
          <a:xfrm>
            <a:off x="69268" y="1066800"/>
            <a:ext cx="11099470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Positioning of weaver bird nest (low </a:t>
            </a:r>
            <a:r>
              <a:rPr lang="en-US" sz="2400" dirty="0">
                <a:sym typeface="Wingdings" panose="05000000000000000000" pitchFamily="2" charset="2"/>
              </a:rPr>
              <a:t> Drought, high  good monsoon)</a:t>
            </a:r>
            <a:endParaRPr lang="en-US" sz="24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Peacock making sound early in the morning, late in the evening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Poultry inserting feathers in the soil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sz="2400" dirty="0"/>
              <a:t>Sparrows flying very low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F3D466-9293-4E98-A8FA-3466B85D0E89}"/>
              </a:ext>
            </a:extLst>
          </p:cNvPr>
          <p:cNvSpPr txBox="1"/>
          <p:nvPr/>
        </p:nvSpPr>
        <p:spPr>
          <a:xfrm>
            <a:off x="221673" y="124691"/>
            <a:ext cx="11734800" cy="76944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Birds</a:t>
            </a:r>
            <a:endParaRPr lang="en-IN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DBDA71-FC6E-4206-BB42-1AE44B112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744" y="1059707"/>
            <a:ext cx="2552700" cy="45163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E2F7E3-821C-4507-A980-88DC288418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74" y="3831771"/>
            <a:ext cx="3013684" cy="251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AC6018-C136-45DE-AE6C-D603059B72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669" y="4172335"/>
            <a:ext cx="3013684" cy="2448605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7F896FC4-16A8-466D-BE87-5FA588F4D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507" y="3248070"/>
            <a:ext cx="2701181" cy="200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895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6202BA-9AE4-4B2C-BE26-ADA7DDEEDFA0}"/>
              </a:ext>
            </a:extLst>
          </p:cNvPr>
          <p:cNvSpPr txBox="1"/>
          <p:nvPr/>
        </p:nvSpPr>
        <p:spPr>
          <a:xfrm>
            <a:off x="277084" y="540323"/>
            <a:ext cx="10945098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2800" dirty="0">
                <a:cs typeface="Times New Roman" panose="02020603050405020304" pitchFamily="18" charset="0"/>
              </a:rPr>
              <a:t>Migration of parrots in north-south direction is the indicator of rain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2800" dirty="0">
                <a:cs typeface="Times New Roman" panose="02020603050405020304" pitchFamily="18" charset="0"/>
              </a:rPr>
              <a:t>Singing of black cuckoo is taken as indicator of rainfall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91ECCA-A7FE-43EE-9704-D101A4EEE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91" y="3084062"/>
            <a:ext cx="4178684" cy="30121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DF0535-C2D8-4EAC-9DA3-6B3C72BBC4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330" y="3097915"/>
            <a:ext cx="4045852" cy="299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21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79CBB1-3ADC-486A-A03E-A46936D954F7}"/>
              </a:ext>
            </a:extLst>
          </p:cNvPr>
          <p:cNvSpPr txBox="1"/>
          <p:nvPr/>
        </p:nvSpPr>
        <p:spPr>
          <a:xfrm>
            <a:off x="296881" y="1219200"/>
            <a:ext cx="6568376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Flapping of ears by goats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sz="2400" dirty="0"/>
              <a:t>Joyful jumping of cattle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sz="2400" dirty="0"/>
              <a:t>Dogs barking frequently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sz="2400" dirty="0"/>
              <a:t>Movement of reindeer towards higher altitude – Wind speed low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DF1774-8236-41FB-8BD4-6C767D4D3FD8}"/>
              </a:ext>
            </a:extLst>
          </p:cNvPr>
          <p:cNvSpPr txBox="1"/>
          <p:nvPr/>
        </p:nvSpPr>
        <p:spPr>
          <a:xfrm>
            <a:off x="277090" y="138540"/>
            <a:ext cx="11720945" cy="76944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Animals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74D207-C133-453E-9527-51FD4B9375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76" y="4185065"/>
            <a:ext cx="3185401" cy="21453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7AE8FA-80F2-4D22-B369-C8EEAEF37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90" y="4053854"/>
            <a:ext cx="3370944" cy="2407817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2C846911-7995-4CC7-BDE8-DE0104310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032" y="1219200"/>
            <a:ext cx="4120302" cy="245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5F66AD4-747B-4BA5-B7CA-70F5AD8C4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629" y="4053854"/>
            <a:ext cx="3636490" cy="248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589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2403</Words>
  <Application>Microsoft Office PowerPoint</Application>
  <PresentationFormat>Widescreen</PresentationFormat>
  <Paragraphs>314</Paragraphs>
  <Slides>48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Aptos</vt:lpstr>
      <vt:lpstr>Aptos Display</vt:lpstr>
      <vt:lpstr>Arial</vt:lpstr>
      <vt:lpstr>Calibri</vt:lpstr>
      <vt:lpstr>Cambria</vt:lpstr>
      <vt:lpstr>Symbol</vt:lpstr>
      <vt:lpstr>Times New Roman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Planet Activeness Chart in Respect to Their Angle from Observer Location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Dheebakaran Ganesan</dc:creator>
  <cp:lastModifiedBy>Dheebakaran Ganesan</cp:lastModifiedBy>
  <cp:revision>11</cp:revision>
  <dcterms:created xsi:type="dcterms:W3CDTF">2024-07-23T05:04:42Z</dcterms:created>
  <dcterms:modified xsi:type="dcterms:W3CDTF">2024-07-25T06:00:39Z</dcterms:modified>
</cp:coreProperties>
</file>